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70" r:id="rId12"/>
    <p:sldId id="267" r:id="rId13"/>
    <p:sldId id="268" r:id="rId14"/>
    <p:sldId id="269" r:id="rId15"/>
    <p:sldId id="263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0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4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e-usmjeravanje.hzz.h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rednja.hr/srednja-kalkulato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Profesionalno usmjeravanje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Pedagoginja: Mirjana Jurica</a:t>
            </a:r>
          </a:p>
        </p:txBody>
      </p:sp>
    </p:spTree>
    <p:extLst>
      <p:ext uri="{BB962C8B-B14F-4D97-AF65-F5344CB8AC3E}">
        <p14:creationId xmlns:p14="http://schemas.microsoft.com/office/powerpoint/2010/main" val="3139852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71228"/>
          </a:xfrm>
        </p:spPr>
        <p:txBody>
          <a:bodyPr/>
          <a:lstStyle/>
          <a:p>
            <a:r>
              <a:rPr lang="hr-HR" dirty="0"/>
              <a:t>Prepreke mogu biti: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1356853"/>
            <a:ext cx="10178322" cy="4852218"/>
          </a:xfrm>
        </p:spPr>
        <p:txBody>
          <a:bodyPr>
            <a:normAutofit lnSpcReduction="10000"/>
          </a:bodyPr>
          <a:lstStyle/>
          <a:p>
            <a:pPr lvl="0">
              <a:lnSpc>
                <a:spcPct val="90000"/>
              </a:lnSpc>
              <a:buClr>
                <a:srgbClr val="2A1A00"/>
              </a:buClr>
            </a:pPr>
            <a:r>
              <a:rPr lang="hr-HR" altLang="sr-Latn-RS" dirty="0">
                <a:solidFill>
                  <a:srgbClr val="46B2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Alergije</a:t>
            </a:r>
          </a:p>
          <a:p>
            <a:pPr lvl="1">
              <a:lnSpc>
                <a:spcPct val="90000"/>
              </a:lnSpc>
              <a:buClr>
                <a:srgbClr val="2A1A00"/>
              </a:buClr>
            </a:pPr>
            <a:r>
              <a:rPr lang="hr-HR" altLang="sr-Latn-R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Astma, kronične kožne promjene, kronične ili sezonske upale oka, nosa i sinusa</a:t>
            </a:r>
          </a:p>
          <a:p>
            <a:pPr lvl="1">
              <a:lnSpc>
                <a:spcPct val="90000"/>
              </a:lnSpc>
              <a:buClr>
                <a:srgbClr val="2A1A00"/>
              </a:buClr>
            </a:pPr>
            <a:r>
              <a:rPr lang="hr-HR" altLang="sr-Latn-R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Kuhar, cvjećar, odjevni tehničar, krojač, frizer, kozmetičar, medicinski, veterinarski i farmaceutski tehničar, stolar, autolakirer</a:t>
            </a:r>
          </a:p>
          <a:p>
            <a:pPr marL="0" indent="0">
              <a:buNone/>
            </a:pPr>
            <a:endParaRPr lang="hr-HR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Govorne smetnje</a:t>
            </a:r>
          </a:p>
          <a:p>
            <a:pPr lvl="1"/>
            <a:r>
              <a:rPr lang="hr-HR" sz="2000" dirty="0"/>
              <a:t>Mucanje, tepanje, brz i </a:t>
            </a:r>
            <a:r>
              <a:rPr lang="hr-HR" sz="2000" dirty="0" err="1"/>
              <a:t>nerazgovjetan</a:t>
            </a:r>
            <a:r>
              <a:rPr lang="hr-HR" sz="2000" dirty="0"/>
              <a:t> govor</a:t>
            </a:r>
          </a:p>
          <a:p>
            <a:pPr lvl="1"/>
            <a:r>
              <a:rPr lang="hr-HR" sz="2000" dirty="0"/>
              <a:t>Hotelijerski tehničar, konobar, prodavač</a:t>
            </a:r>
          </a:p>
          <a:p>
            <a:pPr marL="457200" lvl="1" indent="0">
              <a:buNone/>
            </a:pPr>
            <a:endParaRPr lang="hr-HR" dirty="0"/>
          </a:p>
          <a:p>
            <a:r>
              <a:rPr lang="hr-HR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Sklonost nesvjesticama</a:t>
            </a:r>
          </a:p>
          <a:p>
            <a:pPr lvl="1"/>
            <a:r>
              <a:rPr lang="hr-HR" sz="2000" dirty="0"/>
              <a:t>Šećerna bolest, vrtoglavice, sklonost nesvjesticama različitih uzroka</a:t>
            </a:r>
          </a:p>
          <a:p>
            <a:pPr lvl="1"/>
            <a:r>
              <a:rPr lang="hr-HR" sz="2000" dirty="0"/>
              <a:t>Građevinski tehničar, zidar, </a:t>
            </a:r>
            <a:r>
              <a:rPr lang="hr-HR" sz="2000" dirty="0" err="1"/>
              <a:t>elektro</a:t>
            </a:r>
            <a:r>
              <a:rPr lang="hr-HR" sz="2000" dirty="0"/>
              <a:t> i PPT monteri, rad na strojevima, brodograđevni tehničar, vozač motornog vozila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0249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06769"/>
          </a:xfrm>
        </p:spPr>
        <p:txBody>
          <a:bodyPr/>
          <a:lstStyle/>
          <a:p>
            <a:r>
              <a:rPr lang="hr-HR" dirty="0"/>
              <a:t>Provođenje upisnog postupka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1499017"/>
            <a:ext cx="10178322" cy="4380576"/>
          </a:xfrm>
        </p:spPr>
        <p:txBody>
          <a:bodyPr/>
          <a:lstStyle/>
          <a:p>
            <a:r>
              <a:rPr lang="hr-HR" sz="2400" dirty="0"/>
              <a:t>Srednje škole utvrđuju upisni postupak prema zakonu o srednjem školstvu</a:t>
            </a:r>
          </a:p>
          <a:p>
            <a:r>
              <a:rPr lang="hr-HR" sz="2400" dirty="0"/>
              <a:t>Učenik se u jednom upisnom roku može upisati u samo jednu školu – iznimka su umjetničke škole, koje se može upisati paralelno</a:t>
            </a:r>
          </a:p>
          <a:p>
            <a:r>
              <a:rPr lang="hr-HR" sz="2400" dirty="0" smtClean="0"/>
              <a:t>Pojedine škole propisuju </a:t>
            </a:r>
            <a:r>
              <a:rPr lang="hr-HR" sz="2400" dirty="0"/>
              <a:t>bodovni prag koji se smanjuje u drugom upisnom krugu</a:t>
            </a:r>
          </a:p>
          <a:p>
            <a:r>
              <a:rPr lang="hr-HR" sz="2400" dirty="0"/>
              <a:t>Uz uobičajenu upisnu dokumentaciju neke škole traže i utvrđivanje zdravstvene sposobnosti za pojedina zanimanja</a:t>
            </a:r>
          </a:p>
          <a:p>
            <a:r>
              <a:rPr lang="hr-HR" sz="2400" dirty="0"/>
              <a:t>Liječničke potvrde izdaje školski liječnik i liječnik </a:t>
            </a:r>
            <a:r>
              <a:rPr lang="hr-HR" sz="2400" dirty="0" err="1"/>
              <a:t>spec</a:t>
            </a:r>
            <a:r>
              <a:rPr lang="hr-HR" sz="2400" dirty="0"/>
              <a:t>. medicine rada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58" y="5380487"/>
            <a:ext cx="4593138" cy="147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9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Kod koga otići po potvrdu?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1257300" y="1330298"/>
            <a:ext cx="4800600" cy="60468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hr-HR" sz="2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ŠKOLSKI LIJEČNIK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>
          <a:xfrm>
            <a:off x="1257300" y="1934983"/>
            <a:ext cx="4800600" cy="333019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hr-HR" dirty="0"/>
          </a:p>
          <a:p>
            <a:r>
              <a:rPr lang="hr-HR" dirty="0"/>
              <a:t>za sva zanimanja u elektrotehničkoj i elektroindustrijskoj školi</a:t>
            </a:r>
          </a:p>
          <a:p>
            <a:r>
              <a:rPr lang="hr-HR" dirty="0"/>
              <a:t>za sva zanimanja u ugostiteljstvu</a:t>
            </a:r>
          </a:p>
          <a:p>
            <a:r>
              <a:rPr lang="hr-HR" dirty="0"/>
              <a:t>za zanimanje prodavač</a:t>
            </a:r>
          </a:p>
          <a:p>
            <a:r>
              <a:rPr lang="hr-HR" dirty="0"/>
              <a:t>za prijavu na tečaj za zdravstvena zanimanja, ali ne i za upis</a:t>
            </a:r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quarter" idx="3"/>
          </p:nvPr>
        </p:nvSpPr>
        <p:spPr>
          <a:xfrm>
            <a:off x="6633864" y="1330298"/>
            <a:ext cx="4800600" cy="544219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hr-HR" sz="2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SPECIJALIST MEDICINE RADA</a:t>
            </a:r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4"/>
          </p:nvPr>
        </p:nvSpPr>
        <p:spPr>
          <a:xfrm>
            <a:off x="6633864" y="1874517"/>
            <a:ext cx="4800600" cy="339065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hr-HR" dirty="0"/>
          </a:p>
          <a:p>
            <a:r>
              <a:rPr lang="hr-HR" dirty="0"/>
              <a:t>za prometna zanimanja (željeznički, pomorski i zračni promet)</a:t>
            </a:r>
          </a:p>
          <a:p>
            <a:r>
              <a:rPr lang="hr-HR" dirty="0"/>
              <a:t>za sva obrtnička zanimanja</a:t>
            </a:r>
          </a:p>
          <a:p>
            <a:r>
              <a:rPr lang="hr-HR" dirty="0"/>
              <a:t>za upis u zdravstvena zanimanja</a:t>
            </a:r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/>
              <a:t>OVO JE UTVRĐENO PREMA POSEBNIM PROPISIMA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1252728" y="5663381"/>
            <a:ext cx="1017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Liječničke potvrde izdaju se u lipnju nakon objave natječaja za upis u srednju školu.</a:t>
            </a:r>
          </a:p>
          <a:p>
            <a:r>
              <a:rPr lang="hr-HR" sz="2000" dirty="0"/>
              <a:t>Potvrde medicine rada se naplaćuju.</a:t>
            </a:r>
          </a:p>
        </p:txBody>
      </p:sp>
    </p:spTree>
    <p:extLst>
      <p:ext uri="{BB962C8B-B14F-4D97-AF65-F5344CB8AC3E}">
        <p14:creationId xmlns:p14="http://schemas.microsoft.com/office/powerpoint/2010/main" val="94201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64750"/>
          </a:xfrm>
        </p:spPr>
        <p:txBody>
          <a:bodyPr>
            <a:normAutofit/>
          </a:bodyPr>
          <a:lstStyle/>
          <a:p>
            <a:r>
              <a:rPr lang="hr-HR" sz="4000" dirty="0"/>
              <a:t>Upis učenika sa zdravstvenim teškoćama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1558977"/>
            <a:ext cx="10178322" cy="4320615"/>
          </a:xfrm>
        </p:spPr>
        <p:txBody>
          <a:bodyPr/>
          <a:lstStyle/>
          <a:p>
            <a:r>
              <a:rPr lang="hr-HR" sz="2400" dirty="0"/>
              <a:t>Uz ostale dokumente, učenik prilaže:</a:t>
            </a:r>
          </a:p>
          <a:p>
            <a:pPr lvl="1"/>
            <a:r>
              <a:rPr lang="hr-HR" sz="2000" dirty="0"/>
              <a:t>Mišljenje službe za profesionalnu orijentaciju</a:t>
            </a:r>
          </a:p>
          <a:p>
            <a:pPr lvl="1"/>
            <a:r>
              <a:rPr lang="hr-HR" sz="2000" dirty="0"/>
              <a:t>Zdravstveni list školskog liječnika koji se izdaje na osnovi specijalističkih nalaza o zdravstvenim smetnjama (obrazac 3.)</a:t>
            </a:r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r>
              <a:rPr lang="hr-HR" sz="36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OPREZ!</a:t>
            </a:r>
          </a:p>
          <a:p>
            <a:r>
              <a:rPr lang="hr-HR" sz="2400" dirty="0"/>
              <a:t>Ukoliko se učenik upisuje u školu unatoč znanju o postojanju zdravstvenih kontraindikacija, odgovornost za nemogućnost zapošljavanja preuzimaju učenik i roditelj</a:t>
            </a:r>
          </a:p>
          <a:p>
            <a:pPr marL="457200" lvl="1" indent="0" algn="ctr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4073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85976"/>
          </a:xfrm>
        </p:spPr>
        <p:txBody>
          <a:bodyPr>
            <a:normAutofit/>
          </a:bodyPr>
          <a:lstStyle/>
          <a:p>
            <a:r>
              <a:rPr lang="hr-HR" sz="4400" dirty="0"/>
              <a:t>Upis učenika s teškoćama u razvoju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1578077"/>
            <a:ext cx="10178322" cy="4483510"/>
          </a:xfrm>
        </p:spPr>
        <p:txBody>
          <a:bodyPr/>
          <a:lstStyle/>
          <a:p>
            <a:r>
              <a:rPr lang="hr-HR" dirty="0"/>
              <a:t>Učenici s teškoćama u razvoju koji su osnovnu školu završili po prilagođenom ili posebnom nastavnom programu imaju pravo na izravan upis u posebne odjele redovnih škola ili posebne odgojno-obrazovne i socijalne ustanove koje izvode programe za te učenike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upis je potrebno:</a:t>
            </a:r>
          </a:p>
          <a:p>
            <a:r>
              <a:rPr lang="hr-HR" dirty="0"/>
              <a:t>Rješenje Ureda državne uprave županije o primjerenom obliku školovanja u osnovnoj školi</a:t>
            </a:r>
          </a:p>
          <a:p>
            <a:r>
              <a:rPr lang="hr-HR" dirty="0"/>
              <a:t>Rješenje nadležnog Centra za socijalnu skrb o pravima iz socijalne skrbi (kategorizacija)</a:t>
            </a:r>
          </a:p>
          <a:p>
            <a:r>
              <a:rPr lang="hr-HR" dirty="0"/>
              <a:t>Mišljenje službe za profesionalnu orijentaciju </a:t>
            </a:r>
          </a:p>
          <a:p>
            <a:r>
              <a:rPr lang="hr-HR" dirty="0"/>
              <a:t>Zdravstveni list nadležnog školskog liječnika (obrazac 3.)</a:t>
            </a:r>
          </a:p>
        </p:txBody>
      </p:sp>
    </p:spTree>
    <p:extLst>
      <p:ext uri="{BB962C8B-B14F-4D97-AF65-F5344CB8AC3E}">
        <p14:creationId xmlns:p14="http://schemas.microsoft.com/office/powerpoint/2010/main" val="3195865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4. Donošenje odluke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1573967"/>
            <a:ext cx="10178322" cy="4601981"/>
          </a:xfrm>
        </p:spPr>
        <p:txBody>
          <a:bodyPr>
            <a:normAutofit/>
          </a:bodyPr>
          <a:lstStyle/>
          <a:p>
            <a:r>
              <a:rPr lang="hr-HR" sz="2400" dirty="0"/>
              <a:t>Razmisli što te zanima, što voliš raditi, koji su tvoji ciljevi u životu, što ti je važno, u čemu si dobar, …</a:t>
            </a:r>
          </a:p>
          <a:p>
            <a:r>
              <a:rPr lang="hr-HR" sz="2400" dirty="0"/>
              <a:t>Ispuni upitnik na e-usmjeravanje kako bi dobio prijedlog zanimanja koja bi ti mogla odgovarati</a:t>
            </a:r>
          </a:p>
          <a:p>
            <a:r>
              <a:rPr lang="hr-HR" sz="2400" dirty="0"/>
              <a:t>Informiraj se o što više zanimanja, detaljno istraži ona koja te interesiraju</a:t>
            </a:r>
          </a:p>
          <a:p>
            <a:r>
              <a:rPr lang="hr-HR" sz="2400" dirty="0"/>
              <a:t>Prouči srednje škole i mogućnosti školovanja za pojedina zanimanja</a:t>
            </a:r>
          </a:p>
          <a:p>
            <a:r>
              <a:rPr lang="hr-HR" sz="2400" dirty="0"/>
              <a:t>Potrudi se poboljšati svoj školski uspjeh</a:t>
            </a:r>
          </a:p>
          <a:p>
            <a:r>
              <a:rPr lang="hr-HR" sz="2400" dirty="0"/>
              <a:t>Prati obavijesti o upisima u srednju školu na panou ispred stručne službe</a:t>
            </a:r>
          </a:p>
          <a:p>
            <a:r>
              <a:rPr lang="hr-HR" sz="2400" dirty="0"/>
              <a:t>Pitaj za savjet ili informaciju (roditelje, razrednika, stručnu službu, …)</a:t>
            </a:r>
          </a:p>
        </p:txBody>
      </p:sp>
    </p:spTree>
    <p:extLst>
      <p:ext uri="{BB962C8B-B14F-4D97-AF65-F5344CB8AC3E}">
        <p14:creationId xmlns:p14="http://schemas.microsoft.com/office/powerpoint/2010/main" val="3491283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749509"/>
            <a:ext cx="10178322" cy="56139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66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pažnji i sretno!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63" y="2620583"/>
            <a:ext cx="4905361" cy="323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04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Tko donosi odluku o budućem školovanju?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68" y="2126672"/>
            <a:ext cx="2978727" cy="2978727"/>
          </a:xfrm>
          <a:prstGeom prst="rect">
            <a:avLst/>
          </a:prstGeom>
        </p:spPr>
      </p:pic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1251678" y="2286001"/>
            <a:ext cx="5132497" cy="3200399"/>
          </a:xfrm>
        </p:spPr>
        <p:txBody>
          <a:bodyPr/>
          <a:lstStyle/>
          <a:p>
            <a:pPr marL="0" indent="0">
              <a:buNone/>
            </a:pPr>
            <a:r>
              <a:rPr lang="hr-HR" sz="4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Učenik!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2800" dirty="0"/>
              <a:t>Roditelji, nastavnici i zdravstveni radnici trebaju pružiti što više informacija</a:t>
            </a:r>
          </a:p>
        </p:txBody>
      </p:sp>
    </p:spTree>
    <p:extLst>
      <p:ext uri="{BB962C8B-B14F-4D97-AF65-F5344CB8AC3E}">
        <p14:creationId xmlns:p14="http://schemas.microsoft.com/office/powerpoint/2010/main" val="171262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72837"/>
          </a:xfrm>
        </p:spPr>
        <p:txBody>
          <a:bodyPr>
            <a:normAutofit/>
          </a:bodyPr>
          <a:lstStyle/>
          <a:p>
            <a:r>
              <a:rPr lang="hr-HR" sz="4000" dirty="0"/>
              <a:t>Elementi koji utječu na izbor škole: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662" y="1317819"/>
            <a:ext cx="5336771" cy="5119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kstniOkvir 4"/>
          <p:cNvSpPr txBox="1"/>
          <p:nvPr/>
        </p:nvSpPr>
        <p:spPr>
          <a:xfrm>
            <a:off x="1416570" y="1690755"/>
            <a:ext cx="398179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Subjektivni utjecaji: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2000" dirty="0"/>
              <a:t>Sposobnosti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2000" dirty="0"/>
              <a:t>Ličnost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2000" dirty="0"/>
              <a:t>Vrijednosti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2000" dirty="0"/>
              <a:t>Interesi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2000" dirty="0"/>
              <a:t>Informiranost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2000" dirty="0"/>
              <a:t>Dugoročni planovi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2000" dirty="0"/>
              <a:t>Ocjene</a:t>
            </a:r>
          </a:p>
          <a:p>
            <a:endParaRPr lang="hr-HR" dirty="0"/>
          </a:p>
          <a:p>
            <a:r>
              <a:rPr lang="hr-HR" sz="2400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Objektivni utjecaji: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2000" dirty="0"/>
              <a:t>Dostupnost srednjih škola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2000" dirty="0"/>
              <a:t>Mogućnosti zapošljavanja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2000" dirty="0"/>
              <a:t>Materijalne mogućnosti obitelji</a:t>
            </a:r>
          </a:p>
        </p:txBody>
      </p:sp>
    </p:spTree>
    <p:extLst>
      <p:ext uri="{BB962C8B-B14F-4D97-AF65-F5344CB8AC3E}">
        <p14:creationId xmlns:p14="http://schemas.microsoft.com/office/powerpoint/2010/main" val="1228552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Proces donošenja odluke: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1637609"/>
            <a:ext cx="10178322" cy="359359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Upoznati sebe </a:t>
            </a:r>
            <a:r>
              <a:rPr lang="hr-HR" sz="2400" dirty="0"/>
              <a:t>– interesi, sposobnosti, vrijednosti, ciljevi, …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Informirati se o svijetu rada </a:t>
            </a:r>
            <a:r>
              <a:rPr lang="hr-HR" sz="2400" dirty="0"/>
              <a:t>– koja zanimanja postoje, što podrazumijevaju, kakvi su uvjeti rada, postoje li mogućnosti za zapošljavanje, …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Razmotriti mogućnosti školovanja </a:t>
            </a:r>
            <a:r>
              <a:rPr lang="hr-HR" sz="2400" dirty="0"/>
              <a:t>– koje škole su dostupne, kakvi su uvjeti za upis, možeš li kasnije na fakultet, nude li se stipendije, …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Donošenje odluke o izboru zanimanja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934" y="3938224"/>
            <a:ext cx="5312579" cy="2585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11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 Upoznati sebe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1512917"/>
            <a:ext cx="10178322" cy="4713316"/>
          </a:xfrm>
        </p:spPr>
        <p:txBody>
          <a:bodyPr>
            <a:normAutofit fontScale="6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r-HR" sz="2800" dirty="0"/>
              <a:t>Kakve su tvoje osobine ličnosti?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800" dirty="0"/>
              <a:t>Koje vještine i sposobnosti posjeduješ? Koje od njih voliš koristiti? U kojim bi zanimanjima bile potrebne te vještine i sposobnosti?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800" dirty="0"/>
              <a:t>Koji su tvoji interesi? Imaš li neki hobi? Što te zanima, u čemu uživaš?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800" dirty="0"/>
              <a:t>Koji su tvoji ciljevi, kratkoročno i dugoročno gledano?</a:t>
            </a:r>
          </a:p>
          <a:p>
            <a:pPr>
              <a:buFont typeface="Courier New" panose="02070309020205020404" pitchFamily="49" charset="0"/>
              <a:buChar char="o"/>
            </a:pPr>
            <a:endParaRPr lang="hr-HR" dirty="0"/>
          </a:p>
          <a:p>
            <a:pPr marL="0" indent="0">
              <a:buNone/>
            </a:pPr>
            <a:r>
              <a:rPr lang="hr-HR" sz="3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Preporuka:</a:t>
            </a:r>
          </a:p>
          <a:p>
            <a:pPr marL="0" indent="0">
              <a:buNone/>
            </a:pPr>
            <a:r>
              <a:rPr lang="hr-HR" sz="2900" dirty="0">
                <a:hlinkClick r:id="rId2"/>
              </a:rPr>
              <a:t>https://e-usmjeravanje.hzz.hr</a:t>
            </a:r>
            <a:endParaRPr lang="hr-HR" sz="2900" dirty="0"/>
          </a:p>
          <a:p>
            <a:pPr marL="0" indent="0">
              <a:buNone/>
            </a:pPr>
            <a:r>
              <a:rPr lang="hr-HR" sz="2900" i="1" dirty="0"/>
              <a:t>Naslovnica </a:t>
            </a:r>
            <a:r>
              <a:rPr lang="hr-HR" sz="2900" dirty="0">
                <a:sym typeface="Wingdings" panose="05000000000000000000" pitchFamily="2" charset="2"/>
              </a:rPr>
              <a:t></a:t>
            </a:r>
            <a:r>
              <a:rPr lang="hr-HR" sz="2900" dirty="0"/>
              <a:t> </a:t>
            </a:r>
            <a:r>
              <a:rPr lang="hr-HR" sz="2900" i="1" dirty="0"/>
              <a:t>Alati za upravljanje karijerom </a:t>
            </a:r>
            <a:r>
              <a:rPr lang="hr-HR" sz="2900" dirty="0">
                <a:sym typeface="Wingdings" panose="05000000000000000000" pitchFamily="2" charset="2"/>
              </a:rPr>
              <a:t></a:t>
            </a:r>
            <a:r>
              <a:rPr lang="hr-HR" sz="2900" dirty="0"/>
              <a:t> </a:t>
            </a:r>
            <a:r>
              <a:rPr lang="hr-HR" sz="2900" i="1" dirty="0"/>
              <a:t>odabir željenog upitnika </a:t>
            </a:r>
            <a:endParaRPr lang="hr-HR" sz="2900" dirty="0"/>
          </a:p>
          <a:p>
            <a:endParaRPr lang="hr-HR" sz="2900" dirty="0"/>
          </a:p>
          <a:p>
            <a:r>
              <a:rPr lang="hr-HR" sz="2900" b="1" dirty="0"/>
              <a:t>Moj izbor: Upitnik interesa i kompetencija,</a:t>
            </a:r>
            <a:endParaRPr lang="hr-HR" sz="2900" dirty="0"/>
          </a:p>
          <a:p>
            <a:r>
              <a:rPr lang="hr-HR" sz="2900" dirty="0"/>
              <a:t>Osobine koje traže poslodavci, </a:t>
            </a:r>
          </a:p>
          <a:p>
            <a:r>
              <a:rPr lang="pl-PL" sz="2900" dirty="0"/>
              <a:t>Upitnik za samoprocjenu osobina ličnosti povezanih s poslom, </a:t>
            </a:r>
          </a:p>
          <a:p>
            <a:r>
              <a:rPr lang="hr-HR" sz="2900" dirty="0"/>
              <a:t>Plan karijere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98" y="3569840"/>
            <a:ext cx="3419302" cy="23774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1978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2. Informirati se o svijetu rada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1496290"/>
            <a:ext cx="10178322" cy="5037513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Koja zanimanja postoje? </a:t>
            </a:r>
          </a:p>
          <a:p>
            <a:r>
              <a:rPr lang="hr-HR" dirty="0"/>
              <a:t>Kakve poslove, odgovornosti i obaveze uključuje pojedino zanimanje?</a:t>
            </a:r>
          </a:p>
          <a:p>
            <a:r>
              <a:rPr lang="hr-HR" dirty="0"/>
              <a:t>Koje vještine i sposobnosti su potrebne za obavljanje tog posla?</a:t>
            </a:r>
          </a:p>
          <a:p>
            <a:r>
              <a:rPr lang="hr-HR" dirty="0"/>
              <a:t>Koliko su plaćeni različiti poslovi?</a:t>
            </a:r>
          </a:p>
          <a:p>
            <a:r>
              <a:rPr lang="hr-HR" dirty="0"/>
              <a:t>U kakvim uvjetima se radi?</a:t>
            </a:r>
          </a:p>
          <a:p>
            <a:r>
              <a:rPr lang="hr-HR" dirty="0"/>
              <a:t>Postoji li mogućnost zapošljavanja? </a:t>
            </a:r>
          </a:p>
          <a:p>
            <a:pPr marL="0" indent="0">
              <a:buNone/>
            </a:pPr>
            <a:r>
              <a:rPr lang="hr-HR" dirty="0"/>
              <a:t>   Je li to zanimanje traženo (deficitarno), ili je puno </a:t>
            </a:r>
          </a:p>
          <a:p>
            <a:pPr marL="0" indent="0">
              <a:buNone/>
            </a:pPr>
            <a:r>
              <a:rPr lang="hr-HR" dirty="0"/>
              <a:t>   osoba te struke nezaposleno (suficitarno)?</a:t>
            </a:r>
          </a:p>
          <a:p>
            <a:r>
              <a:rPr lang="hr-HR" dirty="0"/>
              <a:t>…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sz="2200" dirty="0"/>
              <a:t>portal </a:t>
            </a:r>
            <a:r>
              <a:rPr lang="hr-HR" sz="2200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e-Usmjeravanje:</a:t>
            </a:r>
          </a:p>
          <a:p>
            <a:pPr lvl="1"/>
            <a:r>
              <a:rPr lang="hr-HR" sz="2200" dirty="0"/>
              <a:t>baza s opisima poslova</a:t>
            </a:r>
          </a:p>
          <a:p>
            <a:pPr lvl="1"/>
            <a:r>
              <a:rPr lang="hr-HR" sz="2200" dirty="0"/>
              <a:t>brošure „Kamo nakon osnovne škole?“</a:t>
            </a:r>
          </a:p>
          <a:p>
            <a:pPr lvl="1"/>
            <a:r>
              <a:rPr lang="hr-HR" sz="2200" i="1" dirty="0"/>
              <a:t>Naslovnica </a:t>
            </a:r>
            <a:r>
              <a:rPr lang="hr-HR" sz="2200" i="1" dirty="0">
                <a:sym typeface="Wingdings" panose="05000000000000000000" pitchFamily="2" charset="2"/>
              </a:rPr>
              <a:t></a:t>
            </a:r>
            <a:r>
              <a:rPr lang="hr-HR" sz="2200" i="1" dirty="0"/>
              <a:t> Obrazovanje </a:t>
            </a:r>
            <a:r>
              <a:rPr lang="hr-HR" sz="2200" i="1" dirty="0">
                <a:sym typeface="Wingdings" panose="05000000000000000000" pitchFamily="2" charset="2"/>
              </a:rPr>
              <a:t></a:t>
            </a:r>
            <a:r>
              <a:rPr lang="hr-HR" sz="2200" i="1" dirty="0"/>
              <a:t> Opisi zanimanja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97" y="2682830"/>
            <a:ext cx="4356517" cy="4043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802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89462"/>
          </a:xfrm>
        </p:spPr>
        <p:txBody>
          <a:bodyPr>
            <a:normAutofit/>
          </a:bodyPr>
          <a:lstStyle/>
          <a:p>
            <a:r>
              <a:rPr lang="hr-HR" sz="4400" dirty="0"/>
              <a:t>3. Razmotriti mogućnosti školovanja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694" y="1337686"/>
            <a:ext cx="6103821" cy="5129616"/>
          </a:xfrm>
        </p:spPr>
      </p:pic>
      <p:sp>
        <p:nvSpPr>
          <p:cNvPr id="5" name="TekstniOkvir 4"/>
          <p:cNvSpPr txBox="1"/>
          <p:nvPr/>
        </p:nvSpPr>
        <p:spPr>
          <a:xfrm>
            <a:off x="7772400" y="1761635"/>
            <a:ext cx="39069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Koje su škole u mojoj blizini?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Koji su uvjeti za upis u školu koju želim (predmeti, ocjene, …)?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Mogu li kasnije na fakultet, ili se zaposliti odmah nakon srednje?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Mogu li dobiti stipendiju?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/>
          </a:p>
          <a:p>
            <a:r>
              <a:rPr lang="hr-HR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Više informacija:</a:t>
            </a:r>
          </a:p>
          <a:p>
            <a:r>
              <a:rPr lang="hr-HR" sz="2000" u="sng" dirty="0"/>
              <a:t>e-usmjeravanje.hzz.hr</a:t>
            </a:r>
            <a:r>
              <a:rPr lang="hr-HR" sz="2000" dirty="0"/>
              <a:t> </a:t>
            </a:r>
            <a:r>
              <a:rPr lang="hr-HR" sz="2000" i="1" dirty="0">
                <a:sym typeface="Wingdings" panose="05000000000000000000" pitchFamily="2" charset="2"/>
              </a:rPr>
              <a:t> Obrazovanje  Srednjoškolsko obrazovanje  Srednje škole  odaberi županiju</a:t>
            </a: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168263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64524"/>
          </a:xfrm>
        </p:spPr>
        <p:txBody>
          <a:bodyPr/>
          <a:lstStyle/>
          <a:p>
            <a:r>
              <a:rPr lang="hr-HR" sz="4400" dirty="0">
                <a:solidFill>
                  <a:srgbClr val="2A1A00"/>
                </a:solidFill>
              </a:rPr>
              <a:t>3. Razmotriti mogućnosti školovanja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7" y="1379913"/>
            <a:ext cx="10377827" cy="4499679"/>
          </a:xfrm>
        </p:spPr>
        <p:txBody>
          <a:bodyPr/>
          <a:lstStyle/>
          <a:p>
            <a:r>
              <a:rPr lang="hr-HR" sz="2400" dirty="0"/>
              <a:t>Koji su predmeti važni za upis?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>
                <a:sym typeface="Wingdings" panose="05000000000000000000" pitchFamily="2" charset="2"/>
              </a:rPr>
              <a:t> </a:t>
            </a:r>
            <a:r>
              <a:rPr lang="hr-HR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Popis predmeta posebno važnih za upis </a:t>
            </a:r>
            <a:r>
              <a:rPr lang="hr-HR" dirty="0">
                <a:sym typeface="Wingdings" panose="05000000000000000000" pitchFamily="2" charset="2"/>
              </a:rPr>
              <a:t>– objaviti ćemo na pano ispred stručne službe</a:t>
            </a:r>
          </a:p>
          <a:p>
            <a:endParaRPr lang="hr-HR" dirty="0">
              <a:sym typeface="Wingdings" panose="05000000000000000000" pitchFamily="2" charset="2"/>
            </a:endParaRPr>
          </a:p>
          <a:p>
            <a:r>
              <a:rPr lang="hr-HR" sz="2400" dirty="0">
                <a:sym typeface="Wingdings" panose="05000000000000000000" pitchFamily="2" charset="2"/>
              </a:rPr>
              <a:t>Kako izračunati bodove?</a:t>
            </a:r>
          </a:p>
          <a:p>
            <a:pPr marL="0" indent="0">
              <a:buNone/>
            </a:pPr>
            <a:r>
              <a:rPr lang="hr-HR" dirty="0">
                <a:sym typeface="Wingdings" panose="05000000000000000000" pitchFamily="2" charset="2"/>
              </a:rPr>
              <a:t>	 </a:t>
            </a:r>
            <a:r>
              <a:rPr lang="hr-HR" sz="3600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  <a:hlinkClick r:id="rId2"/>
              </a:rPr>
              <a:t>www.srednja.hr/srednja-kalkulator/</a:t>
            </a:r>
            <a:endParaRPr lang="hr-HR" sz="3600" u="sng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endParaRPr lang="hr-HR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r>
              <a:rPr lang="hr-HR" sz="2400" dirty="0">
                <a:solidFill>
                  <a:schemeClr val="accent2"/>
                </a:solidFill>
                <a:sym typeface="Wingdings" panose="05000000000000000000" pitchFamily="2" charset="2"/>
              </a:rPr>
              <a:t>Koje su prepreke za upis pojedine škole?</a:t>
            </a:r>
          </a:p>
          <a:p>
            <a:pPr marL="0" indent="0">
              <a:buNone/>
            </a:pPr>
            <a:r>
              <a:rPr lang="hr-HR" dirty="0">
                <a:solidFill>
                  <a:schemeClr val="accent2"/>
                </a:solidFill>
                <a:sym typeface="Wingdings" panose="05000000000000000000" pitchFamily="2" charset="2"/>
              </a:rPr>
              <a:t>	 </a:t>
            </a:r>
            <a:r>
              <a:rPr lang="hr-HR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mzo.hr</a:t>
            </a:r>
            <a:r>
              <a:rPr lang="hr-HR" dirty="0">
                <a:solidFill>
                  <a:schemeClr val="accent2"/>
                </a:solidFill>
                <a:sym typeface="Wingdings" panose="05000000000000000000" pitchFamily="2" charset="2"/>
              </a:rPr>
              <a:t>  </a:t>
            </a:r>
            <a:r>
              <a:rPr lang="hr-HR" i="1" dirty="0">
                <a:solidFill>
                  <a:schemeClr val="accent2"/>
                </a:solidFill>
                <a:sym typeface="Wingdings" panose="05000000000000000000" pitchFamily="2" charset="2"/>
              </a:rPr>
              <a:t>Naslovnica</a:t>
            </a:r>
            <a:r>
              <a:rPr lang="hr-HR" dirty="0">
                <a:solidFill>
                  <a:schemeClr val="accent2"/>
                </a:solidFill>
                <a:sym typeface="Wingdings" panose="05000000000000000000" pitchFamily="2" charset="2"/>
              </a:rPr>
              <a:t>  </a:t>
            </a:r>
            <a:r>
              <a:rPr lang="hr-HR" i="1" dirty="0">
                <a:solidFill>
                  <a:schemeClr val="accent2"/>
                </a:solidFill>
                <a:sym typeface="Wingdings" panose="05000000000000000000" pitchFamily="2" charset="2"/>
              </a:rPr>
              <a:t>Obrazovanje</a:t>
            </a:r>
            <a:r>
              <a:rPr lang="hr-HR" dirty="0">
                <a:solidFill>
                  <a:schemeClr val="accent2"/>
                </a:solidFill>
                <a:sym typeface="Wingdings" panose="05000000000000000000" pitchFamily="2" charset="2"/>
              </a:rPr>
              <a:t>  </a:t>
            </a:r>
            <a:r>
              <a:rPr lang="hr-HR" i="1" dirty="0">
                <a:solidFill>
                  <a:schemeClr val="accent2"/>
                </a:solidFill>
                <a:sym typeface="Wingdings" panose="05000000000000000000" pitchFamily="2" charset="2"/>
              </a:rPr>
              <a:t>Srednje obrazovanje </a:t>
            </a:r>
            <a:r>
              <a:rPr lang="hr-HR" dirty="0">
                <a:solidFill>
                  <a:schemeClr val="accent2"/>
                </a:solidFill>
                <a:sym typeface="Wingdings" panose="05000000000000000000" pitchFamily="2" charset="2"/>
              </a:rPr>
              <a:t> </a:t>
            </a:r>
            <a:r>
              <a:rPr lang="hr-HR" i="1" dirty="0">
                <a:solidFill>
                  <a:schemeClr val="accent2"/>
                </a:solidFill>
                <a:sym typeface="Wingdings" panose="05000000000000000000" pitchFamily="2" charset="2"/>
              </a:rPr>
              <a:t>Upisi</a:t>
            </a:r>
            <a:r>
              <a:rPr lang="hr-HR" dirty="0">
                <a:solidFill>
                  <a:schemeClr val="accent2"/>
                </a:solidFill>
                <a:sym typeface="Wingdings" panose="05000000000000000000" pitchFamily="2" charset="2"/>
              </a:rPr>
              <a:t>  </a:t>
            </a:r>
            <a:r>
              <a:rPr lang="hr-HR" i="1" dirty="0">
                <a:solidFill>
                  <a:schemeClr val="accent2"/>
                </a:solidFill>
                <a:sym typeface="Wingdings" panose="05000000000000000000" pitchFamily="2" charset="2"/>
              </a:rPr>
              <a:t>Jedinstveni popis 	zdravstvenih zahtjeva srednjoškolskih obrazovnih programa za upise u 1. razred srednje škole</a:t>
            </a:r>
          </a:p>
        </p:txBody>
      </p:sp>
    </p:spTree>
    <p:extLst>
      <p:ext uri="{BB962C8B-B14F-4D97-AF65-F5344CB8AC3E}">
        <p14:creationId xmlns:p14="http://schemas.microsoft.com/office/powerpoint/2010/main" val="31564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56211"/>
          </a:xfrm>
        </p:spPr>
        <p:txBody>
          <a:bodyPr/>
          <a:lstStyle/>
          <a:p>
            <a:r>
              <a:rPr lang="hr-HR" dirty="0"/>
              <a:t>Prepreke mogu biti: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1651819"/>
            <a:ext cx="10178322" cy="4599352"/>
          </a:xfrm>
        </p:spPr>
        <p:txBody>
          <a:bodyPr>
            <a:noAutofit/>
          </a:bodyPr>
          <a:lstStyle/>
          <a:p>
            <a:r>
              <a:rPr lang="hr-HR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Smetnje, bolesti ili poremećaji zdravlja</a:t>
            </a:r>
          </a:p>
          <a:p>
            <a:pPr lvl="1"/>
            <a:r>
              <a:rPr lang="hr-HR" sz="2000" dirty="0"/>
              <a:t>jer može doći do pogoršanja bolesti, a samim time i nemogućnosti obavljanja tog posla u budućnosti</a:t>
            </a:r>
          </a:p>
          <a:p>
            <a:pPr lvl="1"/>
            <a:r>
              <a:rPr lang="hr-HR" altLang="sr-Latn-RS" sz="2000" dirty="0"/>
              <a:t>posljedice su prekvalifikacija, invalidnost, napuštanje školovanja i poskupljenje školovanja</a:t>
            </a:r>
          </a:p>
          <a:p>
            <a:pPr marL="457200" lvl="1" indent="0">
              <a:buNone/>
            </a:pPr>
            <a:endParaRPr lang="hr-HR" altLang="sr-Latn-RS" sz="2000" dirty="0"/>
          </a:p>
          <a:p>
            <a:r>
              <a:rPr lang="hr-HR" altLang="sr-Latn-RS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Neraspoznavanje boja</a:t>
            </a:r>
          </a:p>
          <a:p>
            <a:pPr lvl="1">
              <a:lnSpc>
                <a:spcPct val="90000"/>
              </a:lnSpc>
            </a:pPr>
            <a:r>
              <a:rPr lang="hr-HR" altLang="sr-Latn-RS" sz="2000" dirty="0"/>
              <a:t>Sva zanimanja u elektrostrukama</a:t>
            </a:r>
          </a:p>
          <a:p>
            <a:pPr lvl="1">
              <a:lnSpc>
                <a:spcPct val="90000"/>
              </a:lnSpc>
            </a:pPr>
            <a:r>
              <a:rPr lang="hr-HR" altLang="sr-Latn-RS" sz="2000" dirty="0"/>
              <a:t>Prometne struke - nautičar, vozač, strojovođa</a:t>
            </a:r>
          </a:p>
          <a:p>
            <a:pPr lvl="1">
              <a:lnSpc>
                <a:spcPct val="90000"/>
              </a:lnSpc>
            </a:pPr>
            <a:r>
              <a:rPr lang="hr-HR" altLang="sr-Latn-RS" sz="2000" dirty="0"/>
              <a:t>Zubotehničar, zdravstveno-laboratorijski, sanitarni i farmaceutski tehničar, kemijski i grafički tehničar</a:t>
            </a:r>
          </a:p>
        </p:txBody>
      </p:sp>
    </p:spTree>
    <p:extLst>
      <p:ext uri="{BB962C8B-B14F-4D97-AF65-F5344CB8AC3E}">
        <p14:creationId xmlns:p14="http://schemas.microsoft.com/office/powerpoint/2010/main" val="71227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TM10001106[[fn=Značka]]</Template>
  <TotalTime>243</TotalTime>
  <Words>960</Words>
  <Application>Microsoft Office PowerPoint</Application>
  <PresentationFormat>Široki zaslon</PresentationFormat>
  <Paragraphs>140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2" baseType="lpstr">
      <vt:lpstr>Arial</vt:lpstr>
      <vt:lpstr>Courier New</vt:lpstr>
      <vt:lpstr>Gill Sans MT</vt:lpstr>
      <vt:lpstr>Impact</vt:lpstr>
      <vt:lpstr>Wingdings</vt:lpstr>
      <vt:lpstr>Badge</vt:lpstr>
      <vt:lpstr>Profesionalno usmjeravanje</vt:lpstr>
      <vt:lpstr>Tko donosi odluku o budućem školovanju?</vt:lpstr>
      <vt:lpstr>Elementi koji utječu na izbor škole:</vt:lpstr>
      <vt:lpstr>Proces donošenja odluke:</vt:lpstr>
      <vt:lpstr>1. Upoznati sebe</vt:lpstr>
      <vt:lpstr>2. Informirati se o svijetu rada</vt:lpstr>
      <vt:lpstr>3. Razmotriti mogućnosti školovanja</vt:lpstr>
      <vt:lpstr>3. Razmotriti mogućnosti školovanja</vt:lpstr>
      <vt:lpstr>Prepreke mogu biti:</vt:lpstr>
      <vt:lpstr>Prepreke mogu biti:</vt:lpstr>
      <vt:lpstr>Provođenje upisnog postupka</vt:lpstr>
      <vt:lpstr>Kod koga otići po potvrdu?</vt:lpstr>
      <vt:lpstr>Upis učenika sa zdravstvenim teškoćama</vt:lpstr>
      <vt:lpstr>Upis učenika s teškoćama u razvoju</vt:lpstr>
      <vt:lpstr>4. Donošenje odluke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Profesionalno usmjeravanje</dc:title>
  <dc:creator>Korisnik</dc:creator>
  <cp:lastModifiedBy>Windows korisnik</cp:lastModifiedBy>
  <cp:revision>33</cp:revision>
  <dcterms:created xsi:type="dcterms:W3CDTF">2018-11-12T11:20:33Z</dcterms:created>
  <dcterms:modified xsi:type="dcterms:W3CDTF">2023-11-22T08:18:13Z</dcterms:modified>
</cp:coreProperties>
</file>