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D65A-F9AA-44A1-9D71-ABAC916AD094}" type="datetimeFigureOut">
              <a:rPr lang="hr-HR" smtClean="0"/>
              <a:t>29.6.2023.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8A31-A2BF-45F7-9AF1-B5C74B29B126}" type="slidenum">
              <a:rPr lang="hr-HR" smtClean="0"/>
              <a:t>‹#›</a:t>
            </a:fld>
            <a:endParaRPr lang="hr-H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298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D65A-F9AA-44A1-9D71-ABAC916AD094}" type="datetimeFigureOut">
              <a:rPr lang="hr-HR" smtClean="0"/>
              <a:t>29.6.2023.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8A31-A2BF-45F7-9AF1-B5C74B29B1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4076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D65A-F9AA-44A1-9D71-ABAC916AD094}" type="datetimeFigureOut">
              <a:rPr lang="hr-HR" smtClean="0"/>
              <a:t>29.6.2023.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8A31-A2BF-45F7-9AF1-B5C74B29B1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5582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D65A-F9AA-44A1-9D71-ABAC916AD094}" type="datetimeFigureOut">
              <a:rPr lang="hr-HR" smtClean="0"/>
              <a:t>29.6.2023.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8A31-A2BF-45F7-9AF1-B5C74B29B126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2882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D65A-F9AA-44A1-9D71-ABAC916AD094}" type="datetimeFigureOut">
              <a:rPr lang="hr-HR" smtClean="0"/>
              <a:t>29.6.2023.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8A31-A2BF-45F7-9AF1-B5C74B29B1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718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D65A-F9AA-44A1-9D71-ABAC916AD094}" type="datetimeFigureOut">
              <a:rPr lang="hr-HR" smtClean="0"/>
              <a:t>29.6.2023.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8A31-A2BF-45F7-9AF1-B5C74B29B126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2939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D65A-F9AA-44A1-9D71-ABAC916AD094}" type="datetimeFigureOut">
              <a:rPr lang="hr-HR" smtClean="0"/>
              <a:t>29.6.2023.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8A31-A2BF-45F7-9AF1-B5C74B29B1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49879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D65A-F9AA-44A1-9D71-ABAC916AD094}" type="datetimeFigureOut">
              <a:rPr lang="hr-HR" smtClean="0"/>
              <a:t>29.6.2023.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8A31-A2BF-45F7-9AF1-B5C74B29B1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7247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D65A-F9AA-44A1-9D71-ABAC916AD094}" type="datetimeFigureOut">
              <a:rPr lang="hr-HR" smtClean="0"/>
              <a:t>29.6.2023.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8A31-A2BF-45F7-9AF1-B5C74B29B1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383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D65A-F9AA-44A1-9D71-ABAC916AD094}" type="datetimeFigureOut">
              <a:rPr lang="hr-HR" smtClean="0"/>
              <a:t>29.6.2023.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8A31-A2BF-45F7-9AF1-B5C74B29B1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1807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D65A-F9AA-44A1-9D71-ABAC916AD094}" type="datetimeFigureOut">
              <a:rPr lang="hr-HR" smtClean="0"/>
              <a:t>29.6.2023.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8A31-A2BF-45F7-9AF1-B5C74B29B1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4444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D65A-F9AA-44A1-9D71-ABAC916AD094}" type="datetimeFigureOut">
              <a:rPr lang="hr-HR" smtClean="0"/>
              <a:t>29.6.2023.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8A31-A2BF-45F7-9AF1-B5C74B29B1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0271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D65A-F9AA-44A1-9D71-ABAC916AD094}" type="datetimeFigureOut">
              <a:rPr lang="hr-HR" smtClean="0"/>
              <a:t>29.6.2023.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8A31-A2BF-45F7-9AF1-B5C74B29B1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895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D65A-F9AA-44A1-9D71-ABAC916AD094}" type="datetimeFigureOut">
              <a:rPr lang="hr-HR" smtClean="0"/>
              <a:t>29.6.2023.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8A31-A2BF-45F7-9AF1-B5C74B29B1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78345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D65A-F9AA-44A1-9D71-ABAC916AD094}" type="datetimeFigureOut">
              <a:rPr lang="hr-HR" smtClean="0"/>
              <a:t>29.6.2023.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8A31-A2BF-45F7-9AF1-B5C74B29B1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1634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D65A-F9AA-44A1-9D71-ABAC916AD094}" type="datetimeFigureOut">
              <a:rPr lang="hr-HR" smtClean="0"/>
              <a:t>29.6.2023.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8A31-A2BF-45F7-9AF1-B5C74B29B1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4253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FD65A-F9AA-44A1-9D71-ABAC916AD094}" type="datetimeFigureOut">
              <a:rPr lang="hr-HR" smtClean="0"/>
              <a:t>29.6.2023.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48A31-A2BF-45F7-9AF1-B5C74B29B1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21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24FD65A-F9AA-44A1-9D71-ABAC916AD094}" type="datetimeFigureOut">
              <a:rPr lang="hr-HR" smtClean="0"/>
              <a:t>29.6.2023.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E348A31-A2BF-45F7-9AF1-B5C74B29B1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6165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1213339"/>
          </a:xfrm>
        </p:spPr>
        <p:txBody>
          <a:bodyPr>
            <a:normAutofit/>
          </a:bodyPr>
          <a:lstStyle/>
          <a:p>
            <a:r>
              <a:rPr lang="hr-H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Priprema za školu</a:t>
            </a:r>
            <a:endParaRPr lang="hr-H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/>
          <a:lstStyle/>
          <a:p>
            <a:r>
              <a:rPr lang="hr-HR" dirty="0" smtClean="0"/>
              <a:t>OŠ Zamet</a:t>
            </a:r>
          </a:p>
          <a:p>
            <a:r>
              <a:rPr lang="hr-HR" dirty="0" smtClean="0"/>
              <a:t>Mirjana Jurica, pedagoginja</a:t>
            </a:r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3643" y="4817533"/>
            <a:ext cx="2124513" cy="1745758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2581" y="2161928"/>
            <a:ext cx="2321169" cy="168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365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36331"/>
            <a:ext cx="9979269" cy="1582615"/>
          </a:xfrm>
        </p:spPr>
        <p:txBody>
          <a:bodyPr/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Što roditeljima i djeci znači polazak </a:t>
            </a:r>
            <a:b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1. razred?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2" y="2382715"/>
            <a:ext cx="7026642" cy="362243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800" dirty="0" smtClean="0"/>
              <a:t>Jedan od najvažnijih događaja u životu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 smtClean="0"/>
              <a:t>Prijelaz iz prirodne obiteljske sredine i vrtića u institucionaliziranu školsku sredinu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 smtClean="0"/>
              <a:t>Učenje, a ne samo igra, postaje djetetova osnovna aktivnost</a:t>
            </a:r>
            <a:endParaRPr lang="hr-HR" sz="2800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4284" y="1741243"/>
            <a:ext cx="2362200" cy="1933575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5384" y="3821722"/>
            <a:ext cx="245745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855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5769" y="4906109"/>
            <a:ext cx="4510455" cy="16002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4212" y="580291"/>
            <a:ext cx="8534400" cy="1565032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Što je važno kod pripreme djeteta za školu?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1" y="1740877"/>
            <a:ext cx="10438058" cy="280474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800" dirty="0" smtClean="0"/>
              <a:t>Razvijati pozitivne stavove djeteta prema školi i učitelju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- </a:t>
            </a:r>
            <a:r>
              <a:rPr lang="hr-HR" i="1" dirty="0" smtClean="0"/>
              <a:t>naučiti dijete da će za svoj rad dobiti ocjene</a:t>
            </a:r>
          </a:p>
          <a:p>
            <a:pPr marL="0" indent="0">
              <a:buNone/>
            </a:pPr>
            <a:r>
              <a:rPr lang="hr-HR" i="1" dirty="0"/>
              <a:t> </a:t>
            </a:r>
            <a:r>
              <a:rPr lang="hr-HR" i="1" dirty="0" smtClean="0"/>
              <a:t>    -  da je za dobre rezultate potrebno uložiti trud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 smtClean="0"/>
              <a:t>Razvijati radne navike djeteta (učenje, pisanje domaće zadaće, pomaganje u kućanskim poslovima…)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344048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9504" y="281354"/>
            <a:ext cx="3281091" cy="1820008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4212" y="826478"/>
            <a:ext cx="8534400" cy="773722"/>
          </a:xfrm>
        </p:spPr>
        <p:txBody>
          <a:bodyPr>
            <a:normAutofit/>
          </a:bodyPr>
          <a:lstStyle/>
          <a:p>
            <a:r>
              <a:rPr lang="hr-HR" dirty="0" smtClean="0"/>
              <a:t>TEHNIČKE  PRIPREME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2" y="2365130"/>
            <a:ext cx="8534400" cy="364001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800" dirty="0" smtClean="0"/>
              <a:t>Osamostaliti dijete u oblačenju i obavljanju higijenskih navika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 smtClean="0"/>
              <a:t>Naučiti ga pravilnom snalaženju u prometu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 smtClean="0"/>
              <a:t>Naučiti ga da zna svoju adresu stanovanja i brojeve telefona roditelja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 smtClean="0"/>
              <a:t>Osigurati mu adekvatan prostor za učenje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 smtClean="0"/>
              <a:t>Zajednički nabaviti potreban pribor za školu</a:t>
            </a:r>
            <a:endParaRPr lang="hr-HR" sz="2800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7434" y="4743816"/>
            <a:ext cx="286702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297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63343" y="756138"/>
            <a:ext cx="8534400" cy="949570"/>
          </a:xfrm>
        </p:spPr>
        <p:txBody>
          <a:bodyPr>
            <a:noAutofit/>
          </a:bodyPr>
          <a:lstStyle/>
          <a:p>
            <a:r>
              <a:rPr lang="hr-HR" dirty="0" smtClean="0"/>
              <a:t>ŠTO SE OČEKUJE OD RODITELJA PRVAŠIĆA?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1" y="2321169"/>
            <a:ext cx="10314966" cy="34993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800" dirty="0" smtClean="0"/>
              <a:t>Redovito dolaženje na roditeljske sastanke i informacije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 smtClean="0"/>
              <a:t>Pomoć u učenju i pisanju zadaća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 smtClean="0"/>
              <a:t>Eventualne probleme rješavati s učiteljicom i stručnom službom škole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800" dirty="0" smtClean="0"/>
              <a:t>Očekivanja uspješnosti djeteta prilagoditi njegovim mogućnostima</a:t>
            </a:r>
            <a:endParaRPr lang="hr-HR" sz="28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822" y="756138"/>
            <a:ext cx="2752725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25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72235" y="187894"/>
            <a:ext cx="8534400" cy="1507067"/>
          </a:xfrm>
        </p:spPr>
        <p:txBody>
          <a:bodyPr/>
          <a:lstStyle/>
          <a:p>
            <a:r>
              <a:rPr lang="hr-HR" dirty="0" smtClean="0"/>
              <a:t>Što sve utječe na uspjeh djeteta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4212" y="1336431"/>
            <a:ext cx="8534400" cy="3615267"/>
          </a:xfrm>
        </p:spPr>
        <p:txBody>
          <a:bodyPr/>
          <a:lstStyle/>
          <a:p>
            <a:pPr>
              <a:buFontTx/>
              <a:buChar char="-"/>
            </a:pPr>
            <a:r>
              <a:rPr lang="hr-HR" dirty="0" smtClean="0"/>
              <a:t>Intelektualne sposobnosti</a:t>
            </a:r>
          </a:p>
          <a:p>
            <a:pPr>
              <a:buFontTx/>
              <a:buChar char="-"/>
            </a:pPr>
            <a:r>
              <a:rPr lang="hr-HR" dirty="0" err="1" smtClean="0"/>
              <a:t>Grafomotoričke</a:t>
            </a:r>
            <a:r>
              <a:rPr lang="hr-HR" dirty="0" smtClean="0"/>
              <a:t> sposobnosti</a:t>
            </a:r>
          </a:p>
          <a:p>
            <a:pPr>
              <a:buFontTx/>
              <a:buChar char="-"/>
            </a:pPr>
            <a:r>
              <a:rPr lang="hr-HR" dirty="0" smtClean="0"/>
              <a:t>Emocionalna zrelost</a:t>
            </a:r>
          </a:p>
          <a:p>
            <a:pPr>
              <a:buFontTx/>
              <a:buChar char="-"/>
            </a:pPr>
            <a:r>
              <a:rPr lang="hr-HR" dirty="0" smtClean="0"/>
              <a:t>Socijalna zrelost</a:t>
            </a:r>
          </a:p>
          <a:p>
            <a:pPr>
              <a:buFontTx/>
              <a:buChar char="-"/>
            </a:pPr>
            <a:r>
              <a:rPr lang="hr-HR" dirty="0" smtClean="0"/>
              <a:t>Koncentracija</a:t>
            </a:r>
          </a:p>
          <a:p>
            <a:pPr>
              <a:buFontTx/>
              <a:buChar char="-"/>
            </a:pPr>
            <a:r>
              <a:rPr lang="hr-HR" dirty="0" smtClean="0"/>
              <a:t>Motivacija i interes</a:t>
            </a:r>
            <a:endParaRPr lang="hr-HR" dirty="0"/>
          </a:p>
        </p:txBody>
      </p:sp>
      <p:pic>
        <p:nvPicPr>
          <p:cNvPr id="1026" name="Picture 2" descr="Dječji vrtić Trogir - Uspjeh Dječjeg vrtića „Trogir“ na natječaju Hrvatskog  školskog muzeja za sudjelovanje na 22. Bienalnoj međunarodnoj izložbi  dječje umjetnosti Kanagawa, Jap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435" y="1733713"/>
            <a:ext cx="4327584" cy="3179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8346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32620" y="281354"/>
            <a:ext cx="8534400" cy="1450730"/>
          </a:xfrm>
        </p:spPr>
        <p:txBody>
          <a:bodyPr/>
          <a:lstStyle/>
          <a:p>
            <a:r>
              <a:rPr lang="hr-HR" dirty="0" smtClean="0"/>
              <a:t>SAVJET RODITELJIMA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96815" y="1732084"/>
            <a:ext cx="7403124" cy="3692769"/>
          </a:xfrm>
        </p:spPr>
        <p:txBody>
          <a:bodyPr>
            <a:normAutofit/>
          </a:bodyPr>
          <a:lstStyle/>
          <a:p>
            <a:r>
              <a:rPr lang="hr-HR" dirty="0"/>
              <a:t>S</a:t>
            </a:r>
            <a:r>
              <a:rPr lang="hr-HR" dirty="0" smtClean="0"/>
              <a:t>lobodni dani na početku školske godine</a:t>
            </a:r>
          </a:p>
          <a:p>
            <a:r>
              <a:rPr lang="hr-HR" dirty="0" smtClean="0"/>
              <a:t>Pravovremeni odlazak na spavanje</a:t>
            </a:r>
          </a:p>
          <a:p>
            <a:r>
              <a:rPr lang="hr-HR" dirty="0" smtClean="0"/>
              <a:t>Pohvaliti dijete za svaki napredak</a:t>
            </a:r>
          </a:p>
          <a:p>
            <a:r>
              <a:rPr lang="hr-HR" dirty="0" smtClean="0"/>
              <a:t>Braću i sestre nije poželjno uspoređivati</a:t>
            </a:r>
          </a:p>
          <a:p>
            <a:r>
              <a:rPr lang="hr-HR" dirty="0" smtClean="0"/>
              <a:t>Budite dosljedni u odgojnim postupcima</a:t>
            </a:r>
          </a:p>
          <a:p>
            <a:r>
              <a:rPr lang="hr-HR" dirty="0" smtClean="0"/>
              <a:t>Razgovarajte, aktivno slušajte i odgovarajte djeci na postavljena pitanja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5009" y="2003546"/>
            <a:ext cx="3273302" cy="2418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402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01362" y="1468315"/>
            <a:ext cx="6576646" cy="3400668"/>
          </a:xfrm>
        </p:spPr>
        <p:txBody>
          <a:bodyPr/>
          <a:lstStyle/>
          <a:p>
            <a:pPr algn="ctr"/>
            <a:r>
              <a:rPr lang="hr-HR" dirty="0" smtClean="0"/>
              <a:t>HVALA NA PAŽNJI.</a:t>
            </a:r>
            <a:br>
              <a:rPr lang="hr-HR" dirty="0" smtClean="0"/>
            </a:b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6153" y="3339121"/>
            <a:ext cx="1644162" cy="1529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063145"/>
      </p:ext>
    </p:extLst>
  </p:cSld>
  <p:clrMapOvr>
    <a:masterClrMapping/>
  </p:clrMapOvr>
</p:sld>
</file>

<file path=ppt/theme/theme1.xml><?xml version="1.0" encoding="utf-8"?>
<a:theme xmlns:a="http://schemas.openxmlformats.org/drawingml/2006/main" name="Isječak">
  <a:themeElements>
    <a:clrScheme name="Isječa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Isje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sječa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67</TotalTime>
  <Words>231</Words>
  <Application>Microsoft Office PowerPoint</Application>
  <PresentationFormat>Široki zaslon</PresentationFormat>
  <Paragraphs>38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Times New Roman</vt:lpstr>
      <vt:lpstr>Wingdings</vt:lpstr>
      <vt:lpstr>Wingdings 3</vt:lpstr>
      <vt:lpstr>Isječak</vt:lpstr>
      <vt:lpstr>Priprema za školu</vt:lpstr>
      <vt:lpstr>Što roditeljima i djeci znači polazak  u 1. razred?</vt:lpstr>
      <vt:lpstr>Što je važno kod pripreme djeteta za školu?</vt:lpstr>
      <vt:lpstr>TEHNIČKE  PRIPREME</vt:lpstr>
      <vt:lpstr>ŠTO SE OČEKUJE OD RODITELJA PRVAŠIĆA?</vt:lpstr>
      <vt:lpstr>Što sve utječe na uspjeh djeteta</vt:lpstr>
      <vt:lpstr>SAVJET RODITELJIMA</vt:lpstr>
      <vt:lpstr>HVALA NA PAŽNJI.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Priprema za školu</dc:title>
  <dc:creator>Korisnik</dc:creator>
  <cp:lastModifiedBy>Korisnik</cp:lastModifiedBy>
  <cp:revision>14</cp:revision>
  <dcterms:created xsi:type="dcterms:W3CDTF">2020-06-23T10:01:20Z</dcterms:created>
  <dcterms:modified xsi:type="dcterms:W3CDTF">2023-06-29T15:56:14Z</dcterms:modified>
</cp:coreProperties>
</file>