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6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6" r:id="rId6"/>
    <p:sldId id="262" r:id="rId7"/>
    <p:sldId id="259" r:id="rId8"/>
    <p:sldId id="272" r:id="rId9"/>
    <p:sldId id="267" r:id="rId10"/>
    <p:sldId id="270" r:id="rId11"/>
    <p:sldId id="269" r:id="rId12"/>
    <p:sldId id="268" r:id="rId13"/>
    <p:sldId id="271" r:id="rId14"/>
    <p:sldId id="260" r:id="rId15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419A8ABD-9DCF-4F48-A95A-10749903E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5A9689B-39E5-4805-804D-88E970BADC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51510-8121-42E6-8A51-3FBCA168ABB7}" type="datetime1">
              <a:rPr lang="hr-HR" smtClean="0"/>
              <a:t>22.11.2021.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DD47EDD-FB8B-4A64-BE6F-1CD7BE7EB8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1799EDA-9AC5-4827-9EBA-7ABDDB5E34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F6244-A067-47D9-B650-6783D94BA6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44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AAD4D-5782-433F-80AF-6FD830C8E11B}" type="datetime1">
              <a:rPr lang="hr-HR" smtClean="0"/>
              <a:pPr/>
              <a:t>22.11.2021.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Uređivanje stilova teksta matrice</a:t>
            </a:r>
          </a:p>
          <a:p>
            <a:pPr lvl="1"/>
            <a:r>
              <a:rPr lang="hr-HR" noProof="0" dirty="0"/>
              <a:t>Druga razina</a:t>
            </a:r>
          </a:p>
          <a:p>
            <a:pPr lvl="2"/>
            <a:r>
              <a:rPr lang="hr-HR" noProof="0" dirty="0"/>
              <a:t>Treća razina</a:t>
            </a:r>
          </a:p>
          <a:p>
            <a:pPr lvl="3"/>
            <a:r>
              <a:rPr lang="hr-HR" noProof="0" dirty="0"/>
              <a:t>Četvrta razina</a:t>
            </a:r>
          </a:p>
          <a:p>
            <a:pPr lvl="4"/>
            <a:r>
              <a:rPr lang="hr-HR" noProof="0" dirty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9409F-C2C7-4F64-8D5A-033A34381A5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4069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9409F-C2C7-4F64-8D5A-033A34381A5F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035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9409F-C2C7-4F64-8D5A-033A34381A5F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953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9409F-C2C7-4F64-8D5A-033A34381A5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44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9409F-C2C7-4F64-8D5A-033A34381A5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4316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9409F-C2C7-4F64-8D5A-033A34381A5F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027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A855-D9C2-4C3D-85CA-6B364730B606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2F4F-94C9-41BF-9F5B-7280BFFD23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214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A855-D9C2-4C3D-85CA-6B364730B606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2F4F-94C9-41BF-9F5B-7280BFFD23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43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A855-D9C2-4C3D-85CA-6B364730B606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2F4F-94C9-41BF-9F5B-7280BFFD23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160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21. 1. 2019.</a:t>
            </a:r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A855-D9C2-4C3D-85CA-6B364730B606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2F4F-94C9-41BF-9F5B-7280BFFD23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6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A855-D9C2-4C3D-85CA-6B364730B606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2F4F-94C9-41BF-9F5B-7280BFFD23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56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A855-D9C2-4C3D-85CA-6B364730B606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2F4F-94C9-41BF-9F5B-7280BFFD23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16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A855-D9C2-4C3D-85CA-6B364730B606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2F4F-94C9-41BF-9F5B-7280BFFD23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2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A855-D9C2-4C3D-85CA-6B364730B606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2F4F-94C9-41BF-9F5B-7280BFFD23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84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A855-D9C2-4C3D-85CA-6B364730B606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2F4F-94C9-41BF-9F5B-7280BFFD23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06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A855-D9C2-4C3D-85CA-6B364730B606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2F4F-94C9-41BF-9F5B-7280BFFD23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0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A855-D9C2-4C3D-85CA-6B364730B606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2F4F-94C9-41BF-9F5B-7280BFFD23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51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6400"/>
                    </a14:imgEffect>
                    <a14:imgEffect>
                      <a14:saturation sat="196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4A855-D9C2-4C3D-85CA-6B364730B606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52F4F-94C9-41BF-9F5B-7280BFFD23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02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05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dkpYgLfaC7c" TargetMode="External"/><Relationship Id="rId4" Type="http://schemas.openxmlformats.org/officeDocument/2006/relationships/hyperlink" Target="https://www.youtube.com/watch?v=LHCqvurur8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fif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fif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fif"/><Relationship Id="rId3" Type="http://schemas.microsoft.com/office/2007/relationships/hdphoto" Target="../media/hdphoto1.wdp"/><Relationship Id="rId7" Type="http://schemas.openxmlformats.org/officeDocument/2006/relationships/image" Target="../media/image15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2.jpg"/><Relationship Id="rId5" Type="http://schemas.openxmlformats.org/officeDocument/2006/relationships/image" Target="../media/image13.jpg"/><Relationship Id="rId10" Type="http://schemas.openxmlformats.org/officeDocument/2006/relationships/image" Target="../media/image11.jfif"/><Relationship Id="rId4" Type="http://schemas.openxmlformats.org/officeDocument/2006/relationships/image" Target="../media/image9.jpg"/><Relationship Id="rId9" Type="http://schemas.openxmlformats.org/officeDocument/2006/relationships/image" Target="../media/image17.jf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hdphoto" Target="../media/hdphoto1.wdp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fif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fif"/><Relationship Id="rId3" Type="http://schemas.microsoft.com/office/2007/relationships/hdphoto" Target="../media/hdphoto1.wdp"/><Relationship Id="rId7" Type="http://schemas.openxmlformats.org/officeDocument/2006/relationships/image" Target="../media/image30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fif"/><Relationship Id="rId5" Type="http://schemas.openxmlformats.org/officeDocument/2006/relationships/image" Target="../media/image28.jfif"/><Relationship Id="rId4" Type="http://schemas.openxmlformats.org/officeDocument/2006/relationships/image" Target="../media/image2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8F08EB-495B-4F59-9AE0-81E72B1F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194" y="5556509"/>
            <a:ext cx="8133478" cy="940240"/>
          </a:xfrm>
        </p:spPr>
        <p:txBody>
          <a:bodyPr rtlCol="0">
            <a:noAutofit/>
          </a:bodyPr>
          <a:lstStyle/>
          <a:p>
            <a:pPr rtl="0"/>
            <a:r>
              <a:rPr lang="hr-HR" sz="19900" b="1" dirty="0">
                <a:latin typeface="Edwardian Script ITC" panose="030303020407070D0804" pitchFamily="66" charset="0"/>
              </a:rPr>
              <a:t/>
            </a:r>
            <a:br>
              <a:rPr lang="hr-HR" sz="19900" b="1" dirty="0">
                <a:latin typeface="Edwardian Script ITC" panose="030303020407070D0804" pitchFamily="66" charset="0"/>
              </a:rPr>
            </a:br>
            <a:r>
              <a:rPr lang="hr-HR" sz="19900" b="1" dirty="0" smtClean="0">
                <a:latin typeface="Edwardian Script ITC" panose="030303020407070D0804" pitchFamily="66" charset="0"/>
              </a:rPr>
              <a:t/>
            </a:r>
            <a:br>
              <a:rPr lang="hr-HR" sz="19900" b="1" dirty="0" smtClean="0">
                <a:latin typeface="Edwardian Script ITC" panose="030303020407070D0804" pitchFamily="66" charset="0"/>
              </a:rPr>
            </a:br>
            <a:r>
              <a:rPr lang="hr-HR" sz="19900" b="1" dirty="0">
                <a:latin typeface="Edwardian Script ITC" panose="030303020407070D0804" pitchFamily="66" charset="0"/>
              </a:rPr>
              <a:t/>
            </a:r>
            <a:br>
              <a:rPr lang="hr-HR" sz="19900" b="1" dirty="0">
                <a:latin typeface="Edwardian Script ITC" panose="030303020407070D0804" pitchFamily="66" charset="0"/>
              </a:rPr>
            </a:br>
            <a:r>
              <a:rPr lang="hr-HR" sz="19900" b="1" dirty="0" smtClean="0">
                <a:latin typeface="Edwardian Script ITC" panose="030303020407070D0804" pitchFamily="66" charset="0"/>
              </a:rPr>
              <a:t/>
            </a:r>
            <a:br>
              <a:rPr lang="hr-HR" sz="19900" b="1" dirty="0" smtClean="0">
                <a:latin typeface="Edwardian Script ITC" panose="030303020407070D0804" pitchFamily="66" charset="0"/>
              </a:rPr>
            </a:br>
            <a:r>
              <a:rPr lang="hr-HR" sz="19900" b="1" dirty="0">
                <a:latin typeface="Edwardian Script ITC" panose="030303020407070D0804" pitchFamily="66" charset="0"/>
              </a:rPr>
              <a:t/>
            </a:r>
            <a:br>
              <a:rPr lang="hr-HR" sz="19900" b="1" dirty="0">
                <a:latin typeface="Edwardian Script ITC" panose="030303020407070D0804" pitchFamily="66" charset="0"/>
              </a:rPr>
            </a:br>
            <a:r>
              <a:rPr lang="hr-HR" sz="13800" b="1" dirty="0" smtClean="0">
                <a:latin typeface="Century" panose="02040604050505020304" pitchFamily="18" charset="0"/>
              </a:rPr>
              <a:t>Rijeka</a:t>
            </a:r>
            <a:endParaRPr lang="hr-HR" sz="19900" b="1" dirty="0">
              <a:latin typeface="Century" panose="020406040505050203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73B736C-9A72-4014-8CFF-9DFDB6F30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004" y="2860403"/>
            <a:ext cx="8133478" cy="406566"/>
          </a:xfrm>
        </p:spPr>
        <p:txBody>
          <a:bodyPr rtlCol="0">
            <a:normAutofit/>
          </a:bodyPr>
          <a:lstStyle/>
          <a:p>
            <a:pPr rtl="0"/>
            <a:r>
              <a:rPr lang="hr-HR" sz="1800" dirty="0" err="1"/>
              <a:t>Lorem</a:t>
            </a:r>
            <a:r>
              <a:rPr lang="hr-HR" sz="1800" dirty="0"/>
              <a:t> </a:t>
            </a:r>
            <a:r>
              <a:rPr lang="hr-HR" sz="1800" dirty="0" err="1"/>
              <a:t>ipsum</a:t>
            </a:r>
            <a:r>
              <a:rPr lang="hr-HR" sz="1800" dirty="0"/>
              <a:t> </a:t>
            </a:r>
            <a:r>
              <a:rPr lang="hr-HR" sz="1800" dirty="0" err="1"/>
              <a:t>dolor</a:t>
            </a:r>
            <a:r>
              <a:rPr lang="hr-HR" sz="1800" dirty="0"/>
              <a:t> sit </a:t>
            </a:r>
            <a:r>
              <a:rPr lang="hr-HR" sz="1800" dirty="0" err="1"/>
              <a:t>amet</a:t>
            </a:r>
            <a:r>
              <a:rPr lang="hr-HR" sz="1800" dirty="0"/>
              <a:t>, </a:t>
            </a:r>
            <a:r>
              <a:rPr lang="hr-HR" sz="1800" dirty="0" err="1"/>
              <a:t>consectetuer</a:t>
            </a:r>
            <a:r>
              <a:rPr lang="hr-HR" sz="1800" dirty="0"/>
              <a:t> </a:t>
            </a:r>
            <a:r>
              <a:rPr lang="hr-HR" sz="1800" dirty="0" err="1"/>
              <a:t>adipiscing</a:t>
            </a:r>
            <a:r>
              <a:rPr lang="hr-HR" sz="1800" dirty="0"/>
              <a:t> </a:t>
            </a:r>
            <a:r>
              <a:rPr lang="hr-HR" sz="1800" dirty="0" err="1"/>
              <a:t>elit</a:t>
            </a:r>
            <a:endParaRPr lang="hr-HR" sz="18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0505192" y="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Klara Šokac 8.d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79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96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5545" y="199696"/>
            <a:ext cx="7504386" cy="1134625"/>
          </a:xfrm>
        </p:spPr>
        <p:txBody>
          <a:bodyPr>
            <a:normAutofit/>
          </a:bodyPr>
          <a:lstStyle/>
          <a:p>
            <a:r>
              <a:rPr lang="hr-HR" sz="6600" b="1" dirty="0" smtClean="0"/>
              <a:t>Video uradci</a:t>
            </a:r>
            <a:endParaRPr lang="hr-HR" sz="6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87365" y="1605073"/>
            <a:ext cx="9144000" cy="1655762"/>
          </a:xfrm>
        </p:spPr>
        <p:txBody>
          <a:bodyPr/>
          <a:lstStyle/>
          <a:p>
            <a:r>
              <a:rPr lang="hr-HR" dirty="0" smtClean="0">
                <a:hlinkClick r:id="rId4"/>
              </a:rPr>
              <a:t>Rijeka iz zraka</a:t>
            </a:r>
            <a:endParaRPr lang="hr-HR" dirty="0" smtClean="0"/>
          </a:p>
          <a:p>
            <a:r>
              <a:rPr lang="it-IT" dirty="0">
                <a:hlinkClick r:id="rId5"/>
              </a:rPr>
              <a:t>RIJEKA - SAN O VELIČINI - DOKUMENTARNI FILM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07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1B0847-8314-49E9-A34A-F9CFC543C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3388" y="1323107"/>
            <a:ext cx="8489812" cy="1336010"/>
          </a:xfrm>
        </p:spPr>
        <p:txBody>
          <a:bodyPr rtlCol="0">
            <a:noAutofit/>
          </a:bodyPr>
          <a:lstStyle/>
          <a:p>
            <a:pPr rtl="0"/>
            <a:r>
              <a:rPr lang="hr-HR" sz="7200" b="1" dirty="0" smtClean="0">
                <a:latin typeface="Bahnschrift" panose="020B0502040204020203" pitchFamily="34" charset="0"/>
              </a:rPr>
              <a:t>Hvala na pažnji</a:t>
            </a:r>
            <a:endParaRPr lang="hr-HR" sz="7200" b="1" dirty="0">
              <a:latin typeface="Bahnschrift" panose="020B0502040204020203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71BF5C-E064-4BCB-B2C7-ED2B0530D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4073" y="6352947"/>
            <a:ext cx="8133478" cy="406566"/>
          </a:xfrm>
        </p:spPr>
        <p:txBody>
          <a:bodyPr rtlCol="0">
            <a:normAutofit/>
          </a:bodyPr>
          <a:lstStyle/>
          <a:p>
            <a:pPr rtl="0"/>
            <a:r>
              <a:rPr lang="hr-HR" sz="1800" dirty="0" smtClean="0">
                <a:solidFill>
                  <a:schemeClr val="accent1"/>
                </a:solidFill>
              </a:rPr>
              <a:t>Klara Šokac 8.d.</a:t>
            </a:r>
            <a:endParaRPr lang="hr-HR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1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19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D5C3FC-6172-405C-9AFC-93072A8D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44" y="457056"/>
            <a:ext cx="7303619" cy="12666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6600" b="1" i="1" dirty="0"/>
              <a:t>Katedrala sv. </a:t>
            </a:r>
            <a:r>
              <a:rPr lang="hr-HR" sz="6600" b="1" i="1" dirty="0" smtClean="0"/>
              <a:t>Vida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229944" y="1616985"/>
            <a:ext cx="1115036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Sagrađena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kao samostanska crkva riječkih isusovaca, na mjestu srušene crkvice posvećene zaštitniku Rijeke svetom Vidu</a:t>
            </a: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Gradnja je započela 1638.g., trajala je s prekidima oko 100 godina do 1744.g, </a:t>
            </a:r>
            <a:endParaRPr lang="hr-H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graditelj je bio </a:t>
            </a:r>
            <a:r>
              <a:rPr lang="hr-H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Francesco</a:t>
            </a: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Olivieri</a:t>
            </a: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Kamen temeljac polože je 15. lipnja 1638 na svečev blagdan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Pokazuje odlike baroknog umjetničkog stila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Crkvom </a:t>
            </a: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dominira </a:t>
            </a: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kupola sagrađena po uzoru na venecijsku crkvu </a:t>
            </a:r>
            <a:r>
              <a:rPr lang="hr-H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Santra</a:t>
            </a: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Maria della </a:t>
            </a:r>
            <a:r>
              <a:rPr lang="hr-H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Salute</a:t>
            </a:r>
            <a:endParaRPr lang="hr-HR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93" y="4340557"/>
            <a:ext cx="3302000" cy="24765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668" y="300281"/>
            <a:ext cx="2133600" cy="142341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7" y="4492846"/>
            <a:ext cx="3557466" cy="232421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83" y="4599361"/>
            <a:ext cx="3338747" cy="22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196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3C305E-179E-4674-81E6-53E58F24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58" y="242865"/>
            <a:ext cx="9303582" cy="1080938"/>
          </a:xfrm>
        </p:spPr>
        <p:txBody>
          <a:bodyPr rtlCol="0">
            <a:normAutofit/>
          </a:bodyPr>
          <a:lstStyle/>
          <a:p>
            <a:r>
              <a:rPr lang="hr-HR" sz="6600" b="1" dirty="0" smtClean="0"/>
              <a:t>Korzo</a:t>
            </a:r>
            <a:endParaRPr lang="hr-HR" sz="6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1258" y="1323803"/>
            <a:ext cx="10515600" cy="4351338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Priča o Korzu započinje rušenjem gradskih bedema 1780. g., opkop s vodom je zatrpan 1782.g. </a:t>
            </a:r>
          </a:p>
          <a:p>
            <a:r>
              <a:rPr lang="hr-HR" sz="2400" b="1" dirty="0" smtClean="0"/>
              <a:t>Oko 1787.g. započinje podizanje zgrada (Korzo br. 2)</a:t>
            </a:r>
          </a:p>
          <a:p>
            <a:r>
              <a:rPr lang="hr-HR" sz="2400" b="1" dirty="0" smtClean="0"/>
              <a:t>1960 radi pretjeranog propeta automobila korzom je odlučeno da se promet preusmjeri</a:t>
            </a:r>
          </a:p>
          <a:p>
            <a:r>
              <a:rPr lang="hr-HR" sz="2400" b="1" dirty="0" smtClean="0"/>
              <a:t>„</a:t>
            </a:r>
            <a:r>
              <a:rPr lang="hr-HR" dirty="0"/>
              <a:t>Korzo nije samo glavna riječka šetnica, gradska žila kucavica već je i njezino ogledalo</a:t>
            </a:r>
            <a:r>
              <a:rPr lang="hr-HR" dirty="0" smtClean="0"/>
              <a:t>.</a:t>
            </a:r>
            <a:r>
              <a:rPr lang="hr-HR" sz="2400" b="1" dirty="0" smtClean="0"/>
              <a:t>”</a:t>
            </a:r>
          </a:p>
          <a:p>
            <a:r>
              <a:rPr lang="hr-HR" dirty="0"/>
              <a:t>poligon za gradnju reprezentativnih palača u </a:t>
            </a:r>
            <a:r>
              <a:rPr lang="hr-HR" dirty="0" smtClean="0"/>
              <a:t>raznim stilovima</a:t>
            </a:r>
            <a:endParaRPr lang="hr-HR" sz="2400" b="1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31" y="4686465"/>
            <a:ext cx="3304068" cy="220271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9" y="4940013"/>
            <a:ext cx="2390775" cy="19145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12" y="4686465"/>
            <a:ext cx="3440261" cy="21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196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90FFBA-DDAE-4248-B30B-2821CE5E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995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sz="6600" b="1" dirty="0" smtClean="0"/>
              <a:t>Guvernerova palača</a:t>
            </a:r>
            <a:endParaRPr lang="hr-HR" sz="6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8854" y="1149681"/>
            <a:ext cx="12093146" cy="4351338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Renesansa</a:t>
            </a:r>
          </a:p>
          <a:p>
            <a:r>
              <a:rPr lang="hr-HR" sz="2400" b="1" dirty="0"/>
              <a:t>Projektiranje </a:t>
            </a:r>
            <a:r>
              <a:rPr lang="hr-HR" sz="2400" b="1" dirty="0" smtClean="0"/>
              <a:t>i </a:t>
            </a:r>
            <a:r>
              <a:rPr lang="hr-HR" sz="2400" b="1" dirty="0"/>
              <a:t>nadzor </a:t>
            </a:r>
            <a:r>
              <a:rPr lang="hr-HR" sz="2400" b="1" dirty="0" smtClean="0"/>
              <a:t>gradnje=</a:t>
            </a:r>
            <a:r>
              <a:rPr lang="hr-HR" sz="2400" b="1" dirty="0" err="1" smtClean="0"/>
              <a:t>Alajos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Hauszmann</a:t>
            </a:r>
            <a:endParaRPr lang="hr-HR" sz="2400" b="1" dirty="0"/>
          </a:p>
          <a:p>
            <a:r>
              <a:rPr lang="hr-HR" sz="2400" b="1" dirty="0" smtClean="0"/>
              <a:t>gradnja </a:t>
            </a:r>
            <a:r>
              <a:rPr lang="hr-HR" sz="2400" b="1" dirty="0"/>
              <a:t>je trajala od 1893. do 1896. </a:t>
            </a:r>
            <a:r>
              <a:rPr lang="hr-HR" sz="2400" b="1" dirty="0" smtClean="0"/>
              <a:t>godine</a:t>
            </a:r>
          </a:p>
          <a:p>
            <a:r>
              <a:rPr lang="hr-HR" sz="2400" b="1" dirty="0" smtClean="0"/>
              <a:t>Postavljena je na uzvisini (gornji dio grada), </a:t>
            </a:r>
            <a:r>
              <a:rPr lang="hr-HR" sz="2400" b="1" i="1" dirty="0" smtClean="0"/>
              <a:t>pročelje je obloženo </a:t>
            </a:r>
            <a:r>
              <a:rPr lang="hr-HR" sz="2400" b="1" i="1" dirty="0" err="1" smtClean="0"/>
              <a:t>blještećim</a:t>
            </a:r>
            <a:r>
              <a:rPr lang="hr-HR" sz="2400" b="1" i="1" dirty="0" smtClean="0"/>
              <a:t> </a:t>
            </a:r>
            <a:r>
              <a:rPr lang="hr-HR" sz="2400" b="1" i="1" dirty="0"/>
              <a:t>bijelim </a:t>
            </a:r>
            <a:r>
              <a:rPr lang="hr-HR" sz="2400" b="1" i="1" dirty="0" smtClean="0"/>
              <a:t>kamenom ona izgleda dvorski i svečano kako bi se istaknula moć vlasti</a:t>
            </a:r>
          </a:p>
          <a:p>
            <a:r>
              <a:rPr lang="hr-HR" sz="2400" b="1" i="1" dirty="0" smtClean="0"/>
              <a:t>reprezentativni prostori (</a:t>
            </a:r>
            <a:r>
              <a:rPr lang="hr-HR" sz="2400" b="1" i="1" dirty="0"/>
              <a:t>crveni i zeleni salon te mramorna </a:t>
            </a:r>
            <a:r>
              <a:rPr lang="hr-HR" sz="2400" b="1" i="1" dirty="0" smtClean="0"/>
              <a:t>dvorana) </a:t>
            </a:r>
            <a:r>
              <a:rPr lang="hr-HR" sz="2400" b="1" i="1" dirty="0"/>
              <a:t>i stan </a:t>
            </a:r>
            <a:r>
              <a:rPr lang="hr-HR" sz="2400" b="1" i="1" dirty="0" smtClean="0"/>
              <a:t>guvernera</a:t>
            </a:r>
          </a:p>
          <a:p>
            <a:r>
              <a:rPr lang="hr-HR" sz="2400" b="1" dirty="0" smtClean="0"/>
              <a:t>Godine</a:t>
            </a:r>
            <a:r>
              <a:rPr lang="hr-HR" sz="2400" b="1" dirty="0"/>
              <a:t> </a:t>
            </a:r>
            <a:r>
              <a:rPr lang="hr-HR" sz="2400" b="1" dirty="0" smtClean="0"/>
              <a:t>1955.</a:t>
            </a:r>
            <a:r>
              <a:rPr lang="hr-HR" sz="2400" b="1" dirty="0"/>
              <a:t> </a:t>
            </a:r>
            <a:r>
              <a:rPr lang="hr-HR" sz="2400" b="1" dirty="0" smtClean="0"/>
              <a:t>dolazi u vlasništvo Pomorskog </a:t>
            </a:r>
            <a:r>
              <a:rPr lang="hr-HR" sz="2400" b="1" dirty="0"/>
              <a:t>i povijesnog muzeja, koji u njoj ima svoje sjedište i danas.</a:t>
            </a:r>
          </a:p>
          <a:p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210" y="177086"/>
            <a:ext cx="3309131" cy="21536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90" y="4213601"/>
            <a:ext cx="3674567" cy="249924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934" y="4213601"/>
            <a:ext cx="3755698" cy="249924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4458373"/>
            <a:ext cx="3607158" cy="22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96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56" y="3229"/>
            <a:ext cx="6908244" cy="44961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44" y="3602038"/>
            <a:ext cx="5029120" cy="335693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40718" cy="276014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401" y="4499344"/>
            <a:ext cx="3965940" cy="237956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" y="2004070"/>
            <a:ext cx="2619375" cy="17430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04" y="2267735"/>
            <a:ext cx="3733472" cy="248445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36" y="2720261"/>
            <a:ext cx="3562243" cy="237051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95" y="4097595"/>
            <a:ext cx="4578210" cy="28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96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258033"/>
            <a:ext cx="10515600" cy="1325563"/>
          </a:xfrm>
        </p:spPr>
        <p:txBody>
          <a:bodyPr>
            <a:normAutofit/>
          </a:bodyPr>
          <a:lstStyle/>
          <a:p>
            <a:r>
              <a:rPr lang="hr-HR" sz="6600" b="1" dirty="0" smtClean="0"/>
              <a:t>Gradski kamenolom</a:t>
            </a:r>
            <a:endParaRPr lang="hr-HR" sz="6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1583596"/>
            <a:ext cx="10515600" cy="4351338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Za izgradnju zgrada, luke, lukobrana, obalnih zidova te nasipa je bio potreban kamena </a:t>
            </a:r>
            <a:endParaRPr lang="hr-HR" sz="2400" b="1" dirty="0"/>
          </a:p>
          <a:p>
            <a:r>
              <a:rPr lang="hr-HR" sz="2400" b="1" dirty="0" smtClean="0"/>
              <a:t>Kamenolomi su se nalazili na: </a:t>
            </a:r>
            <a:r>
              <a:rPr lang="hr-HR" sz="2400" b="1" dirty="0" err="1" smtClean="0"/>
              <a:t>Preluku</a:t>
            </a:r>
            <a:r>
              <a:rPr lang="hr-HR" sz="2400" b="1" dirty="0" smtClean="0"/>
              <a:t>, Martinšćici, Mlaki, </a:t>
            </a:r>
            <a:r>
              <a:rPr lang="hr-HR" sz="2400" b="1" dirty="0" err="1" smtClean="0"/>
              <a:t>Žurkovu</a:t>
            </a:r>
            <a:r>
              <a:rPr lang="hr-HR" sz="2400" b="1" dirty="0" smtClean="0"/>
              <a:t>, Kantridi, </a:t>
            </a:r>
            <a:r>
              <a:rPr lang="hr-HR" sz="2400" b="1" dirty="0" err="1" smtClean="0"/>
              <a:t>Kačjaku</a:t>
            </a:r>
            <a:r>
              <a:rPr lang="hr-HR" sz="2400" b="1" dirty="0" smtClean="0"/>
              <a:t>, Sv. Katarini, Sv. Križu u </a:t>
            </a:r>
            <a:r>
              <a:rPr lang="hr-HR" sz="2400" b="1" dirty="0" err="1" smtClean="0"/>
              <a:t>Šmrki</a:t>
            </a:r>
            <a:r>
              <a:rPr lang="hr-HR" sz="2400" b="1" dirty="0" smtClean="0"/>
              <a:t>…</a:t>
            </a:r>
          </a:p>
          <a:p>
            <a:r>
              <a:rPr lang="hr-HR" sz="2400" b="1" dirty="0" smtClean="0"/>
              <a:t>Često se događalo da su radnici bili ranjeni radi eksplozija, građanima je lomljenje kamena bilo vrlo zanimljivo pa </a:t>
            </a:r>
            <a:r>
              <a:rPr lang="hr-HR" sz="2400" b="1" dirty="0" smtClean="0"/>
              <a:t>su dolazili </a:t>
            </a:r>
            <a:r>
              <a:rPr lang="hr-HR" sz="2400" b="1" dirty="0" smtClean="0"/>
              <a:t>blizu kamenoloma no držani su na sigurnoj udaljenosti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 smtClean="0"/>
              <a:t>Kamen se koristio i u umjetnosti i </a:t>
            </a:r>
            <a:r>
              <a:rPr lang="hr-HR" sz="2400" dirty="0" smtClean="0"/>
              <a:t>tehnologiji </a:t>
            </a: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36" y="4676231"/>
            <a:ext cx="2965323" cy="20213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4" y="4739013"/>
            <a:ext cx="3473254" cy="195857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72" y="3877705"/>
            <a:ext cx="3615787" cy="28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6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96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23" y="3142684"/>
            <a:ext cx="4960882" cy="338166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9" y="242962"/>
            <a:ext cx="5012413" cy="282651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41" y="3142684"/>
            <a:ext cx="4676080" cy="33881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21" y="296738"/>
            <a:ext cx="3657600" cy="24384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658" y="396281"/>
            <a:ext cx="2661342" cy="2131762"/>
          </a:xfrm>
          <a:prstGeom prst="rect">
            <a:avLst/>
          </a:prstGeom>
        </p:spPr>
      </p:pic>
      <p:sp>
        <p:nvSpPr>
          <p:cNvPr id="7" name="Vodoravni svitak 6"/>
          <p:cNvSpPr/>
          <p:nvPr/>
        </p:nvSpPr>
        <p:spPr>
          <a:xfrm>
            <a:off x="2197068" y="2528043"/>
            <a:ext cx="7998373" cy="1334814"/>
          </a:xfrm>
          <a:prstGeom prst="horizontalScroll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Slika kamenoloma na </a:t>
            </a:r>
            <a:r>
              <a:rPr lang="hr-HR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Grčevu</a:t>
            </a:r>
            <a:r>
              <a:rPr lang="hr-H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u prošlosti i sada</a:t>
            </a:r>
            <a:endParaRPr lang="hr-H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2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96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7410" y="202852"/>
            <a:ext cx="10515600" cy="1325563"/>
          </a:xfrm>
        </p:spPr>
        <p:txBody>
          <a:bodyPr>
            <a:normAutofit/>
          </a:bodyPr>
          <a:lstStyle/>
          <a:p>
            <a:r>
              <a:rPr lang="hr-HR" sz="6000" b="1" dirty="0" smtClean="0"/>
              <a:t>Palača</a:t>
            </a:r>
            <a:r>
              <a:rPr lang="hr-HR" sz="6600" b="1" dirty="0" smtClean="0"/>
              <a:t> Jadran</a:t>
            </a:r>
            <a:endParaRPr lang="hr-HR" sz="6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7410" y="1273690"/>
            <a:ext cx="10515600" cy="4351338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Simbol pomorske Rijeke</a:t>
            </a:r>
          </a:p>
          <a:p>
            <a:r>
              <a:rPr lang="hr-HR" sz="2400" b="1" dirty="0" smtClean="0"/>
              <a:t>Sagrađena </a:t>
            </a:r>
            <a:r>
              <a:rPr lang="hr-HR" sz="2400" b="1" dirty="0"/>
              <a:t>1897. godine za brodarsko društvo "Adria", ugarsko-američkim kapitalom.</a:t>
            </a:r>
            <a:endParaRPr lang="hr-HR" sz="2400" b="1" dirty="0" smtClean="0"/>
          </a:p>
          <a:p>
            <a:r>
              <a:rPr lang="hr-HR" sz="2400" b="1" dirty="0" smtClean="0"/>
              <a:t>Danas je </a:t>
            </a:r>
            <a:r>
              <a:rPr lang="hr-HR" sz="2400" b="1" dirty="0"/>
              <a:t>sjedište </a:t>
            </a:r>
            <a:r>
              <a:rPr lang="hr-HR" sz="2400" b="1" dirty="0" err="1" smtClean="0"/>
              <a:t>sjedište</a:t>
            </a:r>
            <a:r>
              <a:rPr lang="hr-HR" sz="2400" b="1" dirty="0" smtClean="0"/>
              <a:t> </a:t>
            </a:r>
            <a:r>
              <a:rPr lang="hr-HR" sz="2400" b="1" dirty="0"/>
              <a:t>vodećeg brodarskog poduzeća Jadrolinije</a:t>
            </a:r>
            <a:r>
              <a:rPr lang="hr-HR" sz="2400" b="1" dirty="0" smtClean="0"/>
              <a:t>.</a:t>
            </a:r>
          </a:p>
          <a:p>
            <a:r>
              <a:rPr lang="pl-PL" sz="2400" b="1" dirty="0"/>
              <a:t>u velikim stupovima koje na strani prema moru nose alegorijske figure pomoraca (kapetan, kormilar, strojar i pilot), prema trgu su simboli četiri kontinenta (Japanka, Egipćanka, Indijanka i Europljanka</a:t>
            </a:r>
            <a:r>
              <a:rPr lang="pl-PL" sz="2400" b="1" dirty="0" smtClean="0"/>
              <a:t>)</a:t>
            </a:r>
          </a:p>
          <a:p>
            <a:r>
              <a:rPr lang="hr-HR" sz="2400" b="1" dirty="0" smtClean="0"/>
              <a:t>Skulpture </a:t>
            </a:r>
            <a:r>
              <a:rPr lang="hr-HR" sz="2400" b="1" dirty="0"/>
              <a:t>su rad kipara Sebastiana </a:t>
            </a:r>
            <a:r>
              <a:rPr lang="hr-HR" sz="2400" b="1" dirty="0" err="1"/>
              <a:t>Bonomija</a:t>
            </a:r>
            <a:r>
              <a:rPr lang="hr-HR" sz="2400" b="1" dirty="0" smtClean="0"/>
              <a:t>.</a:t>
            </a:r>
          </a:p>
          <a:p>
            <a:r>
              <a:rPr lang="hr-HR" sz="2400" b="1" dirty="0" smtClean="0"/>
              <a:t>Zasnovao ju je </a:t>
            </a:r>
            <a:r>
              <a:rPr lang="hr-HR" sz="2400" b="1" dirty="0"/>
              <a:t>riječki arhitekt </a:t>
            </a:r>
            <a:r>
              <a:rPr lang="hr-HR" sz="2400" b="1" dirty="0" err="1"/>
              <a:t>Francesco</a:t>
            </a:r>
            <a:r>
              <a:rPr lang="hr-HR" sz="2400" b="1" dirty="0"/>
              <a:t> </a:t>
            </a:r>
            <a:r>
              <a:rPr lang="hr-HR" sz="2400" b="1" dirty="0" err="1"/>
              <a:t>Mattiassi</a:t>
            </a:r>
            <a:r>
              <a:rPr lang="hr-HR" sz="2400" b="1" dirty="0"/>
              <a:t>, a </a:t>
            </a:r>
            <a:r>
              <a:rPr lang="hr-HR" sz="2400" b="1" dirty="0" smtClean="0"/>
              <a:t>izgradio </a:t>
            </a:r>
            <a:r>
              <a:rPr lang="hr-HR" sz="2400" b="1" dirty="0" err="1" smtClean="0"/>
              <a:t>Giacomo</a:t>
            </a:r>
            <a:r>
              <a:rPr lang="hr-HR" sz="2400" b="1" dirty="0" smtClean="0"/>
              <a:t> </a:t>
            </a:r>
            <a:r>
              <a:rPr lang="hr-HR" sz="2400" b="1" dirty="0" err="1"/>
              <a:t>Zammattio</a:t>
            </a:r>
            <a:r>
              <a:rPr lang="hr-HR" sz="2400" dirty="0"/>
              <a:t>.</a:t>
            </a:r>
            <a:endParaRPr lang="hr-HR" sz="24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05" y="566997"/>
            <a:ext cx="2067975" cy="27555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21" y="5116732"/>
            <a:ext cx="2324681" cy="174126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30" y="4912818"/>
            <a:ext cx="2789730" cy="194518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29" y="4947709"/>
            <a:ext cx="2934039" cy="19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2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96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508" y="109752"/>
            <a:ext cx="10515600" cy="1325563"/>
          </a:xfrm>
        </p:spPr>
        <p:txBody>
          <a:bodyPr>
            <a:normAutofit/>
          </a:bodyPr>
          <a:lstStyle/>
          <a:p>
            <a:r>
              <a:rPr lang="hr-HR" sz="6600" b="1" dirty="0" err="1" smtClean="0"/>
              <a:t>Stendardac</a:t>
            </a:r>
            <a:endParaRPr lang="hr-HR" sz="6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1508" y="1323117"/>
            <a:ext cx="10515600" cy="4351338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Kameni </a:t>
            </a:r>
            <a:r>
              <a:rPr lang="hr-HR" sz="2400" b="1" dirty="0"/>
              <a:t>stup za </a:t>
            </a:r>
            <a:r>
              <a:rPr lang="hr-HR" sz="2400" b="1" dirty="0" smtClean="0"/>
              <a:t>zastavu na Trgu Riječke rezolucije</a:t>
            </a:r>
          </a:p>
          <a:p>
            <a:r>
              <a:rPr lang="hr-HR" sz="2400" b="1" dirty="0" smtClean="0"/>
              <a:t>dao da je podići </a:t>
            </a:r>
            <a:r>
              <a:rPr lang="hr-HR" sz="2400" b="1" dirty="0"/>
              <a:t>car Maksimilijan u spomen na vjernost grada za vrijeme mletačkog zauzeća </a:t>
            </a:r>
            <a:r>
              <a:rPr lang="hr-HR" sz="2400" b="1" dirty="0" smtClean="0"/>
              <a:t>1508.g. i </a:t>
            </a:r>
            <a:r>
              <a:rPr lang="hr-HR" sz="2400" b="1" dirty="0"/>
              <a:t>kao potvrdu političkih prava gradu</a:t>
            </a:r>
            <a:r>
              <a:rPr lang="hr-HR" sz="2400" b="1" dirty="0" smtClean="0"/>
              <a:t>.</a:t>
            </a:r>
          </a:p>
          <a:p>
            <a:r>
              <a:rPr lang="hr-HR" sz="2400" b="1" dirty="0" smtClean="0"/>
              <a:t> </a:t>
            </a:r>
            <a:r>
              <a:rPr lang="hr-HR" sz="2400" b="1" dirty="0"/>
              <a:t>Izvorno je bio smješten pred starom gradskom vijećnicom na </a:t>
            </a:r>
            <a:r>
              <a:rPr lang="hr-HR" sz="2400" b="1" dirty="0" err="1"/>
              <a:t>Koblerovom</a:t>
            </a:r>
            <a:r>
              <a:rPr lang="hr-HR" sz="2400" b="1" dirty="0"/>
              <a:t> </a:t>
            </a:r>
            <a:r>
              <a:rPr lang="hr-HR" sz="2400" b="1" dirty="0" smtClean="0"/>
              <a:t>trgu</a:t>
            </a:r>
          </a:p>
          <a:p>
            <a:r>
              <a:rPr lang="hr-HR" sz="2400" b="1" dirty="0" smtClean="0"/>
              <a:t> </a:t>
            </a:r>
            <a:r>
              <a:rPr lang="hr-HR" sz="2400" b="1" dirty="0"/>
              <a:t>Stup </a:t>
            </a:r>
            <a:r>
              <a:rPr lang="hr-HR" sz="2400" b="1" dirty="0" smtClean="0"/>
              <a:t>je visine </a:t>
            </a:r>
            <a:r>
              <a:rPr lang="hr-HR" sz="2400" b="1" dirty="0"/>
              <a:t>preko 2 metra ukrašavaju tri natpisa, iz 1509., 1515. i 1766. g. te reljef sv. Vida s modelom grada u ruci</a:t>
            </a:r>
            <a:r>
              <a:rPr lang="hr-HR" sz="2400" b="1" dirty="0" smtClean="0"/>
              <a:t>.</a:t>
            </a:r>
          </a:p>
          <a:p>
            <a:r>
              <a:rPr lang="hr-HR" sz="2400" b="1" dirty="0" smtClean="0"/>
              <a:t>1897 prenesen u gradski muzej no vraćen je 1920.g.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97" y="3650430"/>
            <a:ext cx="2345502" cy="313136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8" y="4162421"/>
            <a:ext cx="1743075" cy="26193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84" y="4162421"/>
            <a:ext cx="1790700" cy="25622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512" y="3389846"/>
            <a:ext cx="1730151" cy="340623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96" y="4176706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843B3F5-6B33-4E6C-99DB-B6E6970FB9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DD8A33-E1BF-490B-B74E-229E36B8D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C8D87D-64E3-49C4-B9FF-40FAA6BB3B9C}">
  <ds:schemaRefs>
    <ds:schemaRef ds:uri="http://schemas.microsoft.com/office/2006/documentManagement/types"/>
    <ds:schemaRef ds:uri="http://purl.org/dc/dcmitype/"/>
    <ds:schemaRef ds:uri="16c05727-aa75-4e4a-9b5f-8a80a1165891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500</Words>
  <Application>Microsoft Office PowerPoint</Application>
  <PresentationFormat>Široki zaslon</PresentationFormat>
  <Paragraphs>53</Paragraphs>
  <Slides>11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9" baseType="lpstr">
      <vt:lpstr>Arial</vt:lpstr>
      <vt:lpstr>Bahnschrift</vt:lpstr>
      <vt:lpstr>Calibri</vt:lpstr>
      <vt:lpstr>Calibri Light</vt:lpstr>
      <vt:lpstr>Century</vt:lpstr>
      <vt:lpstr>Edwardian Script ITC</vt:lpstr>
      <vt:lpstr>Wingdings</vt:lpstr>
      <vt:lpstr>Prilagođeni dizajn</vt:lpstr>
      <vt:lpstr>     Rijeka</vt:lpstr>
      <vt:lpstr>Katedrala sv. Vida </vt:lpstr>
      <vt:lpstr>Korzo</vt:lpstr>
      <vt:lpstr>Guvernerova palača</vt:lpstr>
      <vt:lpstr>PowerPoint prezentacija</vt:lpstr>
      <vt:lpstr>Gradski kamenolom</vt:lpstr>
      <vt:lpstr>PowerPoint prezentacija</vt:lpstr>
      <vt:lpstr>Palača Jadran</vt:lpstr>
      <vt:lpstr>Stendardac</vt:lpstr>
      <vt:lpstr>Video uradci</vt:lpstr>
      <vt:lpstr>Hvala na pažnji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2021-11-19T11:23:44Z</dcterms:created>
  <dcterms:modified xsi:type="dcterms:W3CDTF">2021-11-22T18:45:29Z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