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Jurica" initials="MJ" lastIdx="4" clrIdx="0">
    <p:extLst>
      <p:ext uri="{19B8F6BF-5375-455C-9EA6-DF929625EA0E}">
        <p15:presenceInfo xmlns:p15="http://schemas.microsoft.com/office/powerpoint/2012/main" userId="dc9055a5779f3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41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7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81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64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18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67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0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6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mailto:strucna.sluzba@os-zamet-ri.skole.h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8B48D-F509-48D7-823E-AEA040A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67469" cy="1817004"/>
          </a:xfrm>
        </p:spPr>
        <p:txBody>
          <a:bodyPr/>
          <a:lstStyle/>
          <a:p>
            <a:r>
              <a:rPr lang="hr-HR" dirty="0"/>
              <a:t>Upisi u srednju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F7CB06-EE27-4222-98A8-1C2DCB58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843" y="4468031"/>
            <a:ext cx="7891272" cy="1069848"/>
          </a:xfrm>
        </p:spPr>
        <p:txBody>
          <a:bodyPr/>
          <a:lstStyle/>
          <a:p>
            <a:r>
              <a:rPr lang="hr-HR" dirty="0"/>
              <a:t>                             OŠ Zamet, Mirjana Jurica, pedagoginja</a:t>
            </a:r>
          </a:p>
        </p:txBody>
      </p:sp>
    </p:spTree>
    <p:extLst>
      <p:ext uri="{BB962C8B-B14F-4D97-AF65-F5344CB8AC3E}">
        <p14:creationId xmlns:p14="http://schemas.microsoft.com/office/powerpoint/2010/main" val="143970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46003-1E66-4C4C-B9FB-673071A3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MINIMALNI BODOVNI PRAG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323FD-71FA-44B0-BA66-5071A460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Četverogodišnje škole mogu utvrditi minimalni bodovni prag 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 programe obrazovanja u trajanju od tri  godine i manje, ne utvrđuje se bodovni prag</a:t>
            </a:r>
          </a:p>
          <a:p>
            <a:endParaRPr lang="hr-HR" dirty="0"/>
          </a:p>
          <a:p>
            <a:r>
              <a:rPr lang="hr-HR" dirty="0"/>
              <a:t>Ako je škola postavila bodovni prag, on se mora zadovoljiti bodovima koje je učenik ostvario na temelju ocjena iz škole, tj. zajedničkim elementom vrednovanja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53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15E4A-9515-422E-B03F-0FCBC12D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PRIJAVA 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8E901-3171-44C4-BA73-9A1B8A8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2381"/>
            <a:ext cx="9601197" cy="3363487"/>
          </a:xfrm>
        </p:spPr>
        <p:txBody>
          <a:bodyPr/>
          <a:lstStyle/>
          <a:p>
            <a:r>
              <a:rPr lang="hr-HR" sz="2000" b="1" dirty="0"/>
              <a:t>UČENIK MOŽE PRIJAVITI NAJVIŠE ŠEST PROGRAMA OBRAZOVANJA.</a:t>
            </a:r>
          </a:p>
          <a:p>
            <a:pPr marL="0" indent="0">
              <a:buNone/>
            </a:pPr>
            <a:r>
              <a:rPr lang="hr-HR" b="1" dirty="0"/>
              <a:t>Važno:</a:t>
            </a:r>
          </a:p>
          <a:p>
            <a:r>
              <a:rPr lang="hr-HR" dirty="0"/>
              <a:t>Listu prioriteta treba pažljivo pripremiti, željenim </a:t>
            </a:r>
            <a:r>
              <a:rPr lang="hr-HR" dirty="0" err="1"/>
              <a:t>redosljedom</a:t>
            </a:r>
            <a:endParaRPr lang="hr-HR" dirty="0"/>
          </a:p>
          <a:p>
            <a:r>
              <a:rPr lang="hr-HR" dirty="0"/>
              <a:t>Prilikom prijave programa (škole) potrebno je odabrati prvi i drugi strani jezik te izborne predmete</a:t>
            </a:r>
          </a:p>
        </p:txBody>
      </p:sp>
    </p:spTree>
    <p:extLst>
      <p:ext uri="{BB962C8B-B14F-4D97-AF65-F5344CB8AC3E}">
        <p14:creationId xmlns:p14="http://schemas.microsoft.com/office/powerpoint/2010/main" val="39895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>
            <a:extLst>
              <a:ext uri="{FF2B5EF4-FFF2-40B4-BE49-F238E27FC236}">
                <a16:creationId xmlns:a16="http://schemas.microsoft.com/office/drawing/2014/main" id="{7DC360C0-F9EF-42C7-AEEA-6283B933D232}"/>
              </a:ext>
            </a:extLst>
          </p:cNvPr>
          <p:cNvSpPr/>
          <p:nvPr/>
        </p:nvSpPr>
        <p:spPr>
          <a:xfrm>
            <a:off x="9277165" y="3364637"/>
            <a:ext cx="941033" cy="2663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72F53D-5615-4400-A9CE-BA0C0625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4703"/>
            <a:ext cx="9601196" cy="71909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Kalendar rokova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4FB6FC5-29AF-45D2-8EB2-967879E93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84" t="17906" r="29781" b="5301"/>
          <a:stretch/>
        </p:blipFill>
        <p:spPr>
          <a:xfrm>
            <a:off x="1354030" y="1294662"/>
            <a:ext cx="9455187" cy="5069148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ysDot"/>
          </a:ln>
        </p:spPr>
      </p:pic>
      <p:cxnSp>
        <p:nvCxnSpPr>
          <p:cNvPr id="14" name="Poveznik: kutno 13">
            <a:extLst>
              <a:ext uri="{FF2B5EF4-FFF2-40B4-BE49-F238E27FC236}">
                <a16:creationId xmlns:a16="http://schemas.microsoft.com/office/drawing/2014/main" id="{4385DF17-C11B-4376-A7C9-D5D97DAE62D7}"/>
              </a:ext>
            </a:extLst>
          </p:cNvPr>
          <p:cNvCxnSpPr>
            <a:cxnSpLocks/>
          </p:cNvCxnSpPr>
          <p:nvPr/>
        </p:nvCxnSpPr>
        <p:spPr>
          <a:xfrm>
            <a:off x="985421" y="2547891"/>
            <a:ext cx="674703" cy="798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oveznik: kutno 17">
            <a:extLst>
              <a:ext uri="{FF2B5EF4-FFF2-40B4-BE49-F238E27FC236}">
                <a16:creationId xmlns:a16="http://schemas.microsoft.com/office/drawing/2014/main" id="{77352080-1345-4957-9795-8436F4BA994D}"/>
              </a:ext>
            </a:extLst>
          </p:cNvPr>
          <p:cNvCxnSpPr>
            <a:cxnSpLocks/>
          </p:cNvCxnSpPr>
          <p:nvPr/>
        </p:nvCxnSpPr>
        <p:spPr>
          <a:xfrm>
            <a:off x="985421" y="2780190"/>
            <a:ext cx="674703" cy="15831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oveznik: kutno 22">
            <a:extLst>
              <a:ext uri="{FF2B5EF4-FFF2-40B4-BE49-F238E27FC236}">
                <a16:creationId xmlns:a16="http://schemas.microsoft.com/office/drawing/2014/main" id="{E54573C9-2D0D-4F86-A7B1-5A52027BC3E5}"/>
              </a:ext>
            </a:extLst>
          </p:cNvPr>
          <p:cNvCxnSpPr>
            <a:cxnSpLocks/>
          </p:cNvCxnSpPr>
          <p:nvPr/>
        </p:nvCxnSpPr>
        <p:spPr>
          <a:xfrm>
            <a:off x="879260" y="3429000"/>
            <a:ext cx="753493" cy="939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oveznik: kutno 23">
            <a:extLst>
              <a:ext uri="{FF2B5EF4-FFF2-40B4-BE49-F238E27FC236}">
                <a16:creationId xmlns:a16="http://schemas.microsoft.com/office/drawing/2014/main" id="{2E005A89-E2F7-40C4-96E7-E6163192EB5D}"/>
              </a:ext>
            </a:extLst>
          </p:cNvPr>
          <p:cNvCxnSpPr>
            <a:cxnSpLocks/>
          </p:cNvCxnSpPr>
          <p:nvPr/>
        </p:nvCxnSpPr>
        <p:spPr>
          <a:xfrm>
            <a:off x="879260" y="4230209"/>
            <a:ext cx="780864" cy="8100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oveznik: kutno 26">
            <a:extLst>
              <a:ext uri="{FF2B5EF4-FFF2-40B4-BE49-F238E27FC236}">
                <a16:creationId xmlns:a16="http://schemas.microsoft.com/office/drawing/2014/main" id="{E948E847-10D5-4C02-AEB5-8CCBA176292B}"/>
              </a:ext>
            </a:extLst>
          </p:cNvPr>
          <p:cNvCxnSpPr>
            <a:cxnSpLocks/>
          </p:cNvCxnSpPr>
          <p:nvPr/>
        </p:nvCxnSpPr>
        <p:spPr>
          <a:xfrm>
            <a:off x="694956" y="4812065"/>
            <a:ext cx="949540" cy="20640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6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D09342F-95A2-4431-8B37-17806C19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C70F7F-2DB3-40FD-9B93-02D9E8267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25.06. početak prijava programa</a:t>
            </a:r>
          </a:p>
          <a:p>
            <a:r>
              <a:rPr lang="hr-HR" dirty="0"/>
              <a:t>29.06. – 1.07. provođenje ispita za dodatne provjere sposobnosti</a:t>
            </a:r>
          </a:p>
          <a:p>
            <a:r>
              <a:rPr lang="hr-HR" dirty="0"/>
              <a:t>1.07. rok za dostavu dokumenata kojima se ostvaruju dodatna prava</a:t>
            </a:r>
          </a:p>
          <a:p>
            <a:r>
              <a:rPr lang="hr-HR" dirty="0"/>
              <a:t>7.07. završetak prijava obrazovnih programa i početak ispisa prijavnica</a:t>
            </a:r>
          </a:p>
          <a:p>
            <a:r>
              <a:rPr lang="hr-HR" dirty="0"/>
              <a:t>8.07. rok za dostavu potpisanih </a:t>
            </a:r>
            <a:r>
              <a:rPr lang="hr-HR" b="1" u="sng" dirty="0"/>
              <a:t>prijavnica</a:t>
            </a:r>
            <a:r>
              <a:rPr lang="hr-HR" dirty="0"/>
              <a:t> razrednicima</a:t>
            </a:r>
          </a:p>
          <a:p>
            <a:r>
              <a:rPr lang="hr-HR" b="1" dirty="0"/>
              <a:t>10.07. objava konačnih ljestvica poretka</a:t>
            </a:r>
          </a:p>
          <a:p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06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5C01A-9F0E-4322-9112-B9CDEA8B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86365"/>
          </a:xfrm>
        </p:spPr>
        <p:txBody>
          <a:bodyPr/>
          <a:lstStyle/>
          <a:p>
            <a:r>
              <a:rPr lang="hr-HR" dirty="0"/>
              <a:t>Potpisivanje prijavnica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C1AE1D-7DEA-4D90-8023-E6DAE2BB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4625"/>
            <a:ext cx="9601196" cy="338124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Učenik može sam dohvatiti prijavnicu sa svog sučelja iz sustava. Nakon ispisivanja prijavnice, istu je potrebno vlastoručno potpisati učenik i roditelj. Prijavnicu skenirati i mailom poslati razredniku.</a:t>
            </a:r>
          </a:p>
          <a:p>
            <a:r>
              <a:rPr lang="hr-HR" dirty="0"/>
              <a:t>Ukoliko nema mogućnosti ispisivanja prijavnice, učenik i roditelj mogu doći u tajništvo škole </a:t>
            </a:r>
            <a:r>
              <a:rPr lang="hr-HR" b="1" dirty="0"/>
              <a:t>8. srpnja od 9.00 do 12.00 sati </a:t>
            </a:r>
            <a:r>
              <a:rPr lang="hr-HR" dirty="0"/>
              <a:t>gdje će ispisanu prijavnicu potpisati.</a:t>
            </a:r>
          </a:p>
          <a:p>
            <a:r>
              <a:rPr lang="hr-HR" dirty="0"/>
              <a:t>Potpisanom prijavnicom učenik i roditelj potvrđuju listu prioriteta. To ne jamči da će se učenik i upisati na onaj izbor koji mu je istaknut kao najbolji u trenutku ispisivanja prijavnica.</a:t>
            </a:r>
          </a:p>
          <a:p>
            <a:r>
              <a:rPr lang="hr-HR" dirty="0"/>
              <a:t>Potpisanu prijavnicu elektronički može dostaviti samo roditelj/skrbnik s elektroničke adrese koja je za kontakt navedena u e- dnevniku. 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63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6F76D-E638-480B-AA29-506A2CF4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7689"/>
          </a:xfrm>
        </p:spPr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08ACDC-806D-4F44-B66B-5F206678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12. – 14. 07. dostava </a:t>
            </a:r>
            <a:r>
              <a:rPr lang="hr-HR" b="1" u="sng" dirty="0"/>
              <a:t>upisnice </a:t>
            </a:r>
            <a:r>
              <a:rPr lang="hr-HR" dirty="0"/>
              <a:t> i dokumenata koji su uvjet za upis (potvrde školske medicine, potvrda medicine rada i ostalih dokumenata kojima su ostvarena dodatna prava)</a:t>
            </a:r>
          </a:p>
          <a:p>
            <a:pPr marL="0" indent="0">
              <a:buNone/>
            </a:pPr>
            <a:r>
              <a:rPr lang="hr-HR" b="1" dirty="0"/>
              <a:t>UPISNICA</a:t>
            </a:r>
            <a:r>
              <a:rPr lang="hr-HR" dirty="0"/>
              <a:t> – potvrda koju printate samostalno iz sustava i potpisujete</a:t>
            </a:r>
          </a:p>
          <a:p>
            <a:pPr marL="0" indent="0">
              <a:buNone/>
            </a:pPr>
            <a:r>
              <a:rPr lang="hr-HR" dirty="0"/>
              <a:t>Napomena: </a:t>
            </a:r>
          </a:p>
          <a:p>
            <a:pPr marL="0" indent="0">
              <a:buNone/>
            </a:pPr>
            <a:r>
              <a:rPr lang="hr-HR" sz="2000" i="1" dirty="0"/>
              <a:t>Škole samostalno određuju datume za zaprimanje upisnica i dodatnih dokumenata u predviđenom roku i objavljuju ih na svojoj mrežnoj stranici.</a:t>
            </a:r>
          </a:p>
        </p:txBody>
      </p:sp>
    </p:spTree>
    <p:extLst>
      <p:ext uri="{BB962C8B-B14F-4D97-AF65-F5344CB8AC3E}">
        <p14:creationId xmlns:p14="http://schemas.microsoft.com/office/powerpoint/2010/main" val="194202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5401" y="965199"/>
            <a:ext cx="9601196" cy="956735"/>
          </a:xfrm>
        </p:spPr>
        <p:txBody>
          <a:bodyPr>
            <a:normAutofit/>
          </a:bodyPr>
          <a:lstStyle/>
          <a:p>
            <a:r>
              <a:rPr lang="hr-HR" dirty="0" smtClean="0"/>
              <a:t>Podrška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Razrednica</a:t>
            </a:r>
          </a:p>
          <a:p>
            <a:r>
              <a:rPr lang="hr-HR" dirty="0" smtClean="0"/>
              <a:t>Stručna služba 051/684-610      </a:t>
            </a:r>
            <a:r>
              <a:rPr lang="hr-HR" dirty="0" smtClean="0">
                <a:hlinkClick r:id="rId2"/>
              </a:rPr>
              <a:t>strucna.sluzba@os-zamet-ri.skole.hr</a:t>
            </a:r>
            <a:endParaRPr lang="hr-HR" dirty="0" smtClean="0"/>
          </a:p>
          <a:p>
            <a:r>
              <a:rPr lang="hr-HR" dirty="0" err="1" smtClean="0"/>
              <a:t>Carnet</a:t>
            </a:r>
            <a:r>
              <a:rPr lang="hr-HR" dirty="0" smtClean="0"/>
              <a:t> podrška  </a:t>
            </a:r>
            <a:r>
              <a:rPr lang="hr-HR" dirty="0" smtClean="0">
                <a:hlinkClick r:id="rId3"/>
              </a:rPr>
              <a:t>helpdesk@skole.hr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01/6661-500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504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Hvala na pažnji!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F8AEF7-C2AF-4B98-9912-B8437CD4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80" y="941032"/>
            <a:ext cx="10058400" cy="5240045"/>
          </a:xfrm>
        </p:spPr>
        <p:txBody>
          <a:bodyPr/>
          <a:lstStyle/>
          <a:p>
            <a:r>
              <a:rPr lang="hr-HR" dirty="0"/>
              <a:t>Prijave  učenika za upis u srednju školu:</a:t>
            </a:r>
          </a:p>
          <a:p>
            <a:pPr marL="0" indent="0">
              <a:buNone/>
            </a:pPr>
            <a:r>
              <a:rPr lang="hr-HR" dirty="0"/>
              <a:t>     - www. upisi.hr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EFE86C-0118-4C54-88F7-DDD9A1BE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682009-1A4B-48E6-8E8A-1A8F98C9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u="sng" dirty="0">
                <a:solidFill>
                  <a:srgbClr val="C00000"/>
                </a:solidFill>
              </a:rPr>
              <a:t>PRIJAVA  U SUSTAV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4FA3E8-632A-4318-8297-13D99EC4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Elektronički identitet/  korisničko ime i lozinka </a:t>
            </a:r>
          </a:p>
          <a:p>
            <a:r>
              <a:rPr lang="hr-HR" dirty="0"/>
              <a:t> PIN</a:t>
            </a:r>
          </a:p>
          <a:p>
            <a:r>
              <a:rPr lang="hr-HR" dirty="0"/>
              <a:t>Mobilni telefon preko kojeg je učenik primio PIN mora biti aktivan tijekom upisnog postupka</a:t>
            </a:r>
          </a:p>
          <a:p>
            <a:r>
              <a:rPr lang="hr-HR" dirty="0"/>
              <a:t>Ako učenik izgubi PIN, potrebno je s broja mobilnog telefona, koji je unesen u sustav poslati SMS poruku sadržaja OPET na broj 888777, nakon čega će mu biti dostavljen novi PIN</a:t>
            </a:r>
          </a:p>
          <a:p>
            <a:r>
              <a:rPr lang="hr-HR" dirty="0"/>
              <a:t>U slučaju drugih teškoća s prijavom na mrežnu stranicu </a:t>
            </a:r>
            <a:r>
              <a:rPr lang="hr-HR" dirty="0">
                <a:hlinkClick r:id="rId2"/>
              </a:rPr>
              <a:t>www.upisi.hr</a:t>
            </a:r>
            <a:r>
              <a:rPr lang="hr-HR" dirty="0"/>
              <a:t> nazvati CARNET-ovu podršku na broj: 01/6661 500 ili teškoću prijaviti na adresu: </a:t>
            </a:r>
            <a:r>
              <a:rPr lang="hr-HR" dirty="0">
                <a:hlinkClick r:id="rId3"/>
              </a:rPr>
              <a:t>helpdesk@skole.hr</a:t>
            </a:r>
            <a:r>
              <a:rPr lang="hr-HR" dirty="0"/>
              <a:t> isključivo putem </a:t>
            </a:r>
            <a:r>
              <a:rPr lang="hr-HR" dirty="0" err="1"/>
              <a:t>meil</a:t>
            </a:r>
            <a:r>
              <a:rPr lang="hr-HR" dirty="0"/>
              <a:t> adrese …. @skole.hr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015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1E3E1-84FF-4B40-AEB2-534A136D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Važni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DC1D40-6057-4D59-AC1F-14200997D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Pravilnik o elementima i kriterijima za izbor kandidata za upis u 1. razred srednje škole ( u privitku popis posebno važnih predmeta)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Oduka o upisu učenika u 1. razred srednje škole u šk. 2021./2022. god. ( u dokumentu kalendar prijava ljetni i jesenski rok)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Jedinstveni popis zdravstvenih kontraindikacija</a:t>
            </a:r>
          </a:p>
        </p:txBody>
      </p:sp>
    </p:spTree>
    <p:extLst>
      <p:ext uri="{BB962C8B-B14F-4D97-AF65-F5344CB8AC3E}">
        <p14:creationId xmlns:p14="http://schemas.microsoft.com/office/powerpoint/2010/main" val="11165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63B7E-8605-4F52-A26C-6449529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Što se boduje?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A60545-29B3-4CCA-9F73-0B120E4F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6858"/>
            <a:ext cx="10058400" cy="4565343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2400" b="1" u="sng" dirty="0"/>
              <a:t>Zajednički element</a:t>
            </a:r>
          </a:p>
          <a:p>
            <a:pPr marL="0" indent="0">
              <a:buNone/>
            </a:pPr>
            <a:endParaRPr lang="hr-HR" sz="2400" b="1" u="sng" dirty="0"/>
          </a:p>
          <a:p>
            <a:r>
              <a:rPr lang="hr-HR" dirty="0"/>
              <a:t>Zaključne ocjene od 5. do 8. razreda na dvije decimale</a:t>
            </a:r>
          </a:p>
          <a:p>
            <a:pPr marL="0" indent="0">
              <a:buNone/>
            </a:pPr>
            <a:r>
              <a:rPr lang="hr-HR" dirty="0"/>
              <a:t>     (npr. 4.35+4.00+4.50+4.52=17.37)</a:t>
            </a:r>
          </a:p>
          <a:p>
            <a:r>
              <a:rPr lang="hr-HR" dirty="0"/>
              <a:t>Zaključne ocjene u posljednja dva razreda iz </a:t>
            </a:r>
            <a:r>
              <a:rPr lang="hr-HR" b="1" i="1" u="sng" dirty="0"/>
              <a:t>hrvatskog jezika, matematike i prvog stranog jezika</a:t>
            </a:r>
          </a:p>
          <a:p>
            <a:pPr marL="0" indent="0">
              <a:buNone/>
            </a:pPr>
            <a:r>
              <a:rPr lang="hr-HR" dirty="0"/>
              <a:t>        +        ocjene </a:t>
            </a:r>
            <a:r>
              <a:rPr lang="hr-HR" b="1" i="1" u="sng" dirty="0"/>
              <a:t>tri nastavna predmeta </a:t>
            </a:r>
            <a:r>
              <a:rPr lang="hr-HR" dirty="0"/>
              <a:t>od kojih su dva propisana Popisom  </a:t>
            </a:r>
          </a:p>
          <a:p>
            <a:pPr marL="0" indent="0">
              <a:buNone/>
            </a:pPr>
            <a:r>
              <a:rPr lang="hr-HR" dirty="0"/>
              <a:t>                  predmeta posebno važnih  za upis i jedan samostalno određuje škola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U obrtničkim školama nema bodovanja dodatnih nastavnih predmeta.</a:t>
            </a:r>
          </a:p>
        </p:txBody>
      </p:sp>
    </p:spTree>
    <p:extLst>
      <p:ext uri="{BB962C8B-B14F-4D97-AF65-F5344CB8AC3E}">
        <p14:creationId xmlns:p14="http://schemas.microsoft.com/office/powerpoint/2010/main" val="334217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188BE-C203-43B5-8F51-4728E15D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2458"/>
            <a:ext cx="10058400" cy="547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u="sng" dirty="0"/>
              <a:t>Dodatni element</a:t>
            </a:r>
          </a:p>
          <a:p>
            <a:r>
              <a:rPr lang="hr-HR" sz="2400" dirty="0"/>
              <a:t>Rezultati na državnim i međunarodnim natjecanjima u znanju iz predmeta važnih za upis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8F8F6B-86BA-4415-910B-7AD781D8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15764" r="19505" b="4039"/>
          <a:stretch/>
        </p:blipFill>
        <p:spPr>
          <a:xfrm>
            <a:off x="1063752" y="1943100"/>
            <a:ext cx="9638884" cy="42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85B5A-516B-4CDC-908E-CE08FBA1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2" y="541539"/>
            <a:ext cx="10739020" cy="5639540"/>
          </a:xfrm>
        </p:spPr>
        <p:txBody>
          <a:bodyPr/>
          <a:lstStyle/>
          <a:p>
            <a:r>
              <a:rPr lang="hr-HR" sz="2400" dirty="0"/>
              <a:t>Rezultati postignuti na sportskim natjecanjima školskih sportskih društava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C5E111-A1D2-4C3C-80B1-8109022F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t="46147" r="7372" b="8472"/>
          <a:stretch/>
        </p:blipFill>
        <p:spPr>
          <a:xfrm>
            <a:off x="766437" y="1420427"/>
            <a:ext cx="10739023" cy="4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F9BD4-E0BC-4BD3-B967-8558C320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54602"/>
            <a:ext cx="10058400" cy="54175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2400" b="1" u="sng" dirty="0"/>
              <a:t>Posebni element</a:t>
            </a:r>
          </a:p>
          <a:p>
            <a:pPr marL="0" indent="0">
              <a:buNone/>
            </a:pPr>
            <a:endParaRPr lang="hr-HR" b="1" u="sng" dirty="0"/>
          </a:p>
          <a:p>
            <a:r>
              <a:rPr lang="hr-HR" dirty="0"/>
              <a:t>Zdravstvene teškoće   -   1 bod (stručno mišljenje Službe za profesionalno usmjeravanje)</a:t>
            </a:r>
          </a:p>
          <a:p>
            <a:r>
              <a:rPr lang="hr-HR" dirty="0"/>
              <a:t>Otežani uvjeti obrazovanja   - 1 bod (dokaz o ostvarivanju prava temeljem dokumenta nadležne službe)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/>
              <a:t>    </a:t>
            </a:r>
            <a:r>
              <a:rPr lang="hr-HR" sz="1700" i="1" dirty="0"/>
              <a:t>- učenik živi uz jednog ili oba roditelja s dugotrajnom teškom bolesti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dugotrajno nezaposlena oba roditelja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samohranog roditelja korisnika socijalne skrbi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-  ako je učeniku jedan roditelj preminuo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ako je učenik bez roditelja ili odgovarajuće roditeljske skrbi</a:t>
            </a:r>
          </a:p>
          <a:p>
            <a:r>
              <a:rPr lang="hr-HR" dirty="0"/>
              <a:t>Pripadnik romske nacionalne manjine   - 2 boda (dostavlja dokument Vijeća romske nacionalne manjine)</a:t>
            </a:r>
          </a:p>
          <a:p>
            <a:pPr marL="0" indent="0">
              <a:buNone/>
            </a:pPr>
            <a:r>
              <a:rPr lang="hr-HR" b="1" dirty="0"/>
              <a:t>Potvrde o ostvarivanju prava dostavljaju se razredniku u predviđenom roku navedenom u tablici  Ljetni upisni rok.</a:t>
            </a:r>
          </a:p>
        </p:txBody>
      </p:sp>
    </p:spTree>
    <p:extLst>
      <p:ext uri="{BB962C8B-B14F-4D97-AF65-F5344CB8AC3E}">
        <p14:creationId xmlns:p14="http://schemas.microsoft.com/office/powerpoint/2010/main" val="4779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D8353-1CAF-4DEF-9841-9FD3872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5826"/>
            <a:ext cx="10058400" cy="550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b="1" u="sng" dirty="0"/>
          </a:p>
          <a:p>
            <a:pPr marL="0" indent="0" algn="ctr">
              <a:buNone/>
            </a:pPr>
            <a:r>
              <a:rPr lang="hr-HR" sz="2400" b="1" u="sng" dirty="0"/>
              <a:t>Dodatne provjere znanja i sposobnosti</a:t>
            </a:r>
          </a:p>
          <a:p>
            <a:pPr marL="0" indent="0" algn="ctr">
              <a:buNone/>
            </a:pPr>
            <a:endParaRPr lang="hr-HR" sz="2400" b="1" u="sng" dirty="0"/>
          </a:p>
          <a:p>
            <a:endParaRPr lang="hr-HR" u="sng" dirty="0"/>
          </a:p>
          <a:p>
            <a:r>
              <a:rPr lang="hr-HR" u="sng" dirty="0"/>
              <a:t>Provjera znanja iz stranog jezika</a:t>
            </a:r>
            <a:r>
              <a:rPr lang="hr-HR" dirty="0"/>
              <a:t> </a:t>
            </a:r>
            <a:r>
              <a:rPr lang="hr-HR" i="1" dirty="0"/>
              <a:t>(ako učenik prijavi kao prvi strani jezik, onaj jezik koji nije učio u osnovnoj školi, niti kao izborni predmet od 5. do 8. razreda, za isti mora proći provjeru)</a:t>
            </a:r>
          </a:p>
          <a:p>
            <a:r>
              <a:rPr lang="hr-HR" u="sng" dirty="0"/>
              <a:t>Provjera dodatnih sposobnosti  </a:t>
            </a:r>
            <a:r>
              <a:rPr lang="hr-HR" i="1" dirty="0"/>
              <a:t>(pojedine škole provode tjelesnu, glasovnu i sličnu spretnost ili sposobnost)</a:t>
            </a:r>
          </a:p>
          <a:p>
            <a:r>
              <a:rPr lang="hr-HR" u="sng" dirty="0"/>
              <a:t>Provjera darovitosti kandidata za upis u umjetničke škole </a:t>
            </a:r>
            <a:r>
              <a:rPr lang="hr-HR" i="1" dirty="0"/>
              <a:t>(likovne, glazbene i plesne)</a:t>
            </a:r>
          </a:p>
        </p:txBody>
      </p:sp>
    </p:spTree>
    <p:extLst>
      <p:ext uri="{BB962C8B-B14F-4D97-AF65-F5344CB8AC3E}">
        <p14:creationId xmlns:p14="http://schemas.microsoft.com/office/powerpoint/2010/main" val="197349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802</Words>
  <Application>Microsoft Office PowerPoint</Application>
  <PresentationFormat>Široki zaslon</PresentationFormat>
  <Paragraphs>84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Organski</vt:lpstr>
      <vt:lpstr>Upisi u srednju školu</vt:lpstr>
      <vt:lpstr>PowerPoint prezentacija</vt:lpstr>
      <vt:lpstr> PRIJAVA  U SUSTAV</vt:lpstr>
      <vt:lpstr>Važni dokumenti</vt:lpstr>
      <vt:lpstr>Što se boduje?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PRIJAVA PROGRAMA</vt:lpstr>
      <vt:lpstr>Kalendar rokova</vt:lpstr>
      <vt:lpstr>Ključni datumi</vt:lpstr>
      <vt:lpstr>Potpisivanje prijavnica</vt:lpstr>
      <vt:lpstr>Ključni datumi</vt:lpstr>
      <vt:lpstr>Podrška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</dc:title>
  <dc:creator>Mirjana Jurica</dc:creator>
  <cp:lastModifiedBy>Windows korisnik</cp:lastModifiedBy>
  <cp:revision>38</cp:revision>
  <dcterms:created xsi:type="dcterms:W3CDTF">2021-06-06T19:59:14Z</dcterms:created>
  <dcterms:modified xsi:type="dcterms:W3CDTF">2021-06-09T12:29:21Z</dcterms:modified>
</cp:coreProperties>
</file>