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2" r:id="rId3"/>
    <p:sldId id="357" r:id="rId4"/>
    <p:sldId id="353" r:id="rId5"/>
    <p:sldId id="265" r:id="rId6"/>
    <p:sldId id="256" r:id="rId7"/>
    <p:sldId id="301" r:id="rId8"/>
    <p:sldId id="290" r:id="rId9"/>
    <p:sldId id="345" r:id="rId10"/>
    <p:sldId id="305" r:id="rId11"/>
    <p:sldId id="306" r:id="rId12"/>
    <p:sldId id="307" r:id="rId13"/>
    <p:sldId id="308" r:id="rId14"/>
    <p:sldId id="292" r:id="rId15"/>
    <p:sldId id="293" r:id="rId16"/>
    <p:sldId id="313" r:id="rId17"/>
    <p:sldId id="312" r:id="rId18"/>
    <p:sldId id="333" r:id="rId19"/>
    <p:sldId id="334" r:id="rId20"/>
    <p:sldId id="335" r:id="rId21"/>
    <p:sldId id="268" r:id="rId22"/>
    <p:sldId id="323" r:id="rId23"/>
    <p:sldId id="267" r:id="rId24"/>
    <p:sldId id="329" r:id="rId25"/>
    <p:sldId id="269" r:id="rId26"/>
    <p:sldId id="273" r:id="rId27"/>
    <p:sldId id="270" r:id="rId28"/>
    <p:sldId id="272" r:id="rId29"/>
    <p:sldId id="295" r:id="rId30"/>
    <p:sldId id="355" r:id="rId31"/>
    <p:sldId id="296" r:id="rId32"/>
    <p:sldId id="300" r:id="rId33"/>
    <p:sldId id="297" r:id="rId34"/>
    <p:sldId id="310" r:id="rId35"/>
    <p:sldId id="314" r:id="rId36"/>
    <p:sldId id="315" r:id="rId37"/>
    <p:sldId id="298" r:id="rId38"/>
    <p:sldId id="316" r:id="rId39"/>
    <p:sldId id="317" r:id="rId40"/>
    <p:sldId id="318" r:id="rId41"/>
    <p:sldId id="320" r:id="rId42"/>
    <p:sldId id="356" r:id="rId43"/>
    <p:sldId id="259" r:id="rId44"/>
    <p:sldId id="260" r:id="rId45"/>
    <p:sldId id="261" r:id="rId46"/>
    <p:sldId id="262" r:id="rId47"/>
    <p:sldId id="264" r:id="rId48"/>
    <p:sldId id="354" r:id="rId49"/>
    <p:sldId id="287" r:id="rId50"/>
    <p:sldId id="299" r:id="rId51"/>
    <p:sldId id="349" r:id="rId52"/>
    <p:sldId id="343" r:id="rId53"/>
    <p:sldId id="346" r:id="rId54"/>
    <p:sldId id="347" r:id="rId55"/>
    <p:sldId id="328" r:id="rId56"/>
    <p:sldId id="325" r:id="rId57"/>
    <p:sldId id="324" r:id="rId58"/>
    <p:sldId id="330" r:id="rId59"/>
    <p:sldId id="288" r:id="rId6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35485-A22D-4345-9081-5EB9ABEEAA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A1903CB-FAB1-41A8-B65F-E433F89ADF7F}">
      <dgm:prSet phldrT="[Tekst]"/>
      <dgm:spPr/>
      <dgm:t>
        <a:bodyPr/>
        <a:lstStyle/>
        <a:p>
          <a:r>
            <a:rPr lang="hr-HR" dirty="0"/>
            <a:t>CRTEŽ</a:t>
          </a:r>
        </a:p>
      </dgm:t>
    </dgm:pt>
    <dgm:pt modelId="{87FCC4D6-AE4A-4189-B592-5F4E70F49CEE}" type="parTrans" cxnId="{E246616B-1174-4DF4-895D-4BB5AF81102B}">
      <dgm:prSet/>
      <dgm:spPr/>
      <dgm:t>
        <a:bodyPr/>
        <a:lstStyle/>
        <a:p>
          <a:endParaRPr lang="hr-HR"/>
        </a:p>
      </dgm:t>
    </dgm:pt>
    <dgm:pt modelId="{3BEC5F03-3B7F-48ED-B952-49F711636768}" type="sibTrans" cxnId="{E246616B-1174-4DF4-895D-4BB5AF81102B}">
      <dgm:prSet/>
      <dgm:spPr/>
      <dgm:t>
        <a:bodyPr/>
        <a:lstStyle/>
        <a:p>
          <a:endParaRPr lang="hr-HR"/>
        </a:p>
      </dgm:t>
    </dgm:pt>
    <dgm:pt modelId="{AB202AF0-DBD4-4AA8-B897-4E3C9C585838}">
      <dgm:prSet phldrT="[Tekst]"/>
      <dgm:spPr/>
      <dgm:t>
        <a:bodyPr/>
        <a:lstStyle/>
        <a:p>
          <a:r>
            <a:rPr lang="hr-HR" dirty="0"/>
            <a:t>POTENCIJALA</a:t>
          </a:r>
        </a:p>
      </dgm:t>
    </dgm:pt>
    <dgm:pt modelId="{0D883FBD-8A17-42F0-8B60-B1B77464024C}" type="parTrans" cxnId="{14EA01DD-80C5-43EB-91EB-19FB898278C7}">
      <dgm:prSet/>
      <dgm:spPr/>
      <dgm:t>
        <a:bodyPr/>
        <a:lstStyle/>
        <a:p>
          <a:endParaRPr lang="hr-HR"/>
        </a:p>
      </dgm:t>
    </dgm:pt>
    <dgm:pt modelId="{EB563BD3-B6AF-4071-A471-E1F688AD2604}" type="sibTrans" cxnId="{14EA01DD-80C5-43EB-91EB-19FB898278C7}">
      <dgm:prSet/>
      <dgm:spPr/>
      <dgm:t>
        <a:bodyPr/>
        <a:lstStyle/>
        <a:p>
          <a:endParaRPr lang="hr-HR"/>
        </a:p>
      </dgm:t>
    </dgm:pt>
    <dgm:pt modelId="{DDF53955-4FF7-4DC5-A32B-A14A37CF4301}">
      <dgm:prSet phldrT="[Tekst]"/>
      <dgm:spPr/>
      <dgm:t>
        <a:bodyPr/>
        <a:lstStyle/>
        <a:p>
          <a:r>
            <a:rPr lang="hr-HR" dirty="0"/>
            <a:t>OSTVARENJA</a:t>
          </a:r>
        </a:p>
      </dgm:t>
    </dgm:pt>
    <dgm:pt modelId="{A28E56E3-A6BA-4E82-AC91-78801AB647DF}" type="parTrans" cxnId="{FBB58304-7635-42A2-BCFA-289437860AE8}">
      <dgm:prSet/>
      <dgm:spPr/>
      <dgm:t>
        <a:bodyPr/>
        <a:lstStyle/>
        <a:p>
          <a:endParaRPr lang="hr-HR"/>
        </a:p>
      </dgm:t>
    </dgm:pt>
    <dgm:pt modelId="{4851F7B7-4660-40D4-81AD-09BD2B89F99B}" type="sibTrans" cxnId="{FBB58304-7635-42A2-BCFA-289437860AE8}">
      <dgm:prSet/>
      <dgm:spPr/>
      <dgm:t>
        <a:bodyPr/>
        <a:lstStyle/>
        <a:p>
          <a:endParaRPr lang="hr-HR"/>
        </a:p>
      </dgm:t>
    </dgm:pt>
    <dgm:pt modelId="{89ED72D7-9756-4859-BB4C-EC7D09D0D717}" type="pres">
      <dgm:prSet presAssocID="{CC635485-A22D-4345-9081-5EB9ABEEAA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4462BB-C79B-4B3E-A6D1-84830D06ABAD}" type="pres">
      <dgm:prSet presAssocID="{9A1903CB-FAB1-41A8-B65F-E433F89ADF7F}" presName="hierRoot1" presStyleCnt="0"/>
      <dgm:spPr/>
    </dgm:pt>
    <dgm:pt modelId="{70BE59F9-36A7-4C29-89DD-8EA91C1C2EF0}" type="pres">
      <dgm:prSet presAssocID="{9A1903CB-FAB1-41A8-B65F-E433F89ADF7F}" presName="composite" presStyleCnt="0"/>
      <dgm:spPr/>
    </dgm:pt>
    <dgm:pt modelId="{D7CE4468-A6DA-4216-AF7A-C13B8FAD2899}" type="pres">
      <dgm:prSet presAssocID="{9A1903CB-FAB1-41A8-B65F-E433F89ADF7F}" presName="background" presStyleLbl="node0" presStyleIdx="0" presStyleCnt="1"/>
      <dgm:spPr/>
    </dgm:pt>
    <dgm:pt modelId="{BDD8DEAF-9F1F-4CFB-8AF7-8774D3C7E99E}" type="pres">
      <dgm:prSet presAssocID="{9A1903CB-FAB1-41A8-B65F-E433F89ADF7F}" presName="text" presStyleLbl="fgAcc0" presStyleIdx="0" presStyleCnt="1">
        <dgm:presLayoutVars>
          <dgm:chPref val="3"/>
        </dgm:presLayoutVars>
      </dgm:prSet>
      <dgm:spPr/>
    </dgm:pt>
    <dgm:pt modelId="{AAF9C5A7-15BB-48C2-86D4-0D95871431FA}" type="pres">
      <dgm:prSet presAssocID="{9A1903CB-FAB1-41A8-B65F-E433F89ADF7F}" presName="hierChild2" presStyleCnt="0"/>
      <dgm:spPr/>
    </dgm:pt>
    <dgm:pt modelId="{4B162880-E426-4EE4-B819-76137372A809}" type="pres">
      <dgm:prSet presAssocID="{0D883FBD-8A17-42F0-8B60-B1B77464024C}" presName="Name10" presStyleLbl="parChTrans1D2" presStyleIdx="0" presStyleCnt="2"/>
      <dgm:spPr/>
    </dgm:pt>
    <dgm:pt modelId="{01E876C7-8953-4F9B-A827-2ED5C9A90389}" type="pres">
      <dgm:prSet presAssocID="{AB202AF0-DBD4-4AA8-B897-4E3C9C585838}" presName="hierRoot2" presStyleCnt="0"/>
      <dgm:spPr/>
    </dgm:pt>
    <dgm:pt modelId="{FD7B931C-7F74-4BB4-B463-1B52EF825D50}" type="pres">
      <dgm:prSet presAssocID="{AB202AF0-DBD4-4AA8-B897-4E3C9C585838}" presName="composite2" presStyleCnt="0"/>
      <dgm:spPr/>
    </dgm:pt>
    <dgm:pt modelId="{88C4B65E-7907-445C-85F3-548EA4E9EFA0}" type="pres">
      <dgm:prSet presAssocID="{AB202AF0-DBD4-4AA8-B897-4E3C9C585838}" presName="background2" presStyleLbl="node2" presStyleIdx="0" presStyleCnt="2"/>
      <dgm:spPr/>
    </dgm:pt>
    <dgm:pt modelId="{2CEB0946-313B-4847-8A34-6DA7C7F4C5ED}" type="pres">
      <dgm:prSet presAssocID="{AB202AF0-DBD4-4AA8-B897-4E3C9C585838}" presName="text2" presStyleLbl="fgAcc2" presStyleIdx="0" presStyleCnt="2">
        <dgm:presLayoutVars>
          <dgm:chPref val="3"/>
        </dgm:presLayoutVars>
      </dgm:prSet>
      <dgm:spPr/>
    </dgm:pt>
    <dgm:pt modelId="{9B400BB8-7467-4635-A75C-D113550F74B4}" type="pres">
      <dgm:prSet presAssocID="{AB202AF0-DBD4-4AA8-B897-4E3C9C585838}" presName="hierChild3" presStyleCnt="0"/>
      <dgm:spPr/>
    </dgm:pt>
    <dgm:pt modelId="{49B2C477-BEB3-456C-98D6-4FB52EAEEFBC}" type="pres">
      <dgm:prSet presAssocID="{A28E56E3-A6BA-4E82-AC91-78801AB647DF}" presName="Name10" presStyleLbl="parChTrans1D2" presStyleIdx="1" presStyleCnt="2"/>
      <dgm:spPr/>
    </dgm:pt>
    <dgm:pt modelId="{A4CE8318-4A1A-4533-B925-D986CF0F3DC1}" type="pres">
      <dgm:prSet presAssocID="{DDF53955-4FF7-4DC5-A32B-A14A37CF4301}" presName="hierRoot2" presStyleCnt="0"/>
      <dgm:spPr/>
    </dgm:pt>
    <dgm:pt modelId="{862D730F-1A04-4E5E-A29D-094FBA8ACDBC}" type="pres">
      <dgm:prSet presAssocID="{DDF53955-4FF7-4DC5-A32B-A14A37CF4301}" presName="composite2" presStyleCnt="0"/>
      <dgm:spPr/>
    </dgm:pt>
    <dgm:pt modelId="{7D12BF66-FBBB-400C-8779-71B5AAD5392A}" type="pres">
      <dgm:prSet presAssocID="{DDF53955-4FF7-4DC5-A32B-A14A37CF4301}" presName="background2" presStyleLbl="node2" presStyleIdx="1" presStyleCnt="2"/>
      <dgm:spPr/>
    </dgm:pt>
    <dgm:pt modelId="{AA7B0491-2BCB-46F2-B37E-9A6816D5C31A}" type="pres">
      <dgm:prSet presAssocID="{DDF53955-4FF7-4DC5-A32B-A14A37CF4301}" presName="text2" presStyleLbl="fgAcc2" presStyleIdx="1" presStyleCnt="2">
        <dgm:presLayoutVars>
          <dgm:chPref val="3"/>
        </dgm:presLayoutVars>
      </dgm:prSet>
      <dgm:spPr/>
    </dgm:pt>
    <dgm:pt modelId="{897C9ED5-8696-4218-8BA5-23B882BDDF18}" type="pres">
      <dgm:prSet presAssocID="{DDF53955-4FF7-4DC5-A32B-A14A37CF4301}" presName="hierChild3" presStyleCnt="0"/>
      <dgm:spPr/>
    </dgm:pt>
  </dgm:ptLst>
  <dgm:cxnLst>
    <dgm:cxn modelId="{FBB58304-7635-42A2-BCFA-289437860AE8}" srcId="{9A1903CB-FAB1-41A8-B65F-E433F89ADF7F}" destId="{DDF53955-4FF7-4DC5-A32B-A14A37CF4301}" srcOrd="1" destOrd="0" parTransId="{A28E56E3-A6BA-4E82-AC91-78801AB647DF}" sibTransId="{4851F7B7-4660-40D4-81AD-09BD2B89F99B}"/>
    <dgm:cxn modelId="{E246616B-1174-4DF4-895D-4BB5AF81102B}" srcId="{CC635485-A22D-4345-9081-5EB9ABEEAACC}" destId="{9A1903CB-FAB1-41A8-B65F-E433F89ADF7F}" srcOrd="0" destOrd="0" parTransId="{87FCC4D6-AE4A-4189-B592-5F4E70F49CEE}" sibTransId="{3BEC5F03-3B7F-48ED-B952-49F711636768}"/>
    <dgm:cxn modelId="{21EE3C56-9A7F-4D71-9AEF-EC5540DFB4E9}" type="presOf" srcId="{DDF53955-4FF7-4DC5-A32B-A14A37CF4301}" destId="{AA7B0491-2BCB-46F2-B37E-9A6816D5C31A}" srcOrd="0" destOrd="0" presId="urn:microsoft.com/office/officeart/2005/8/layout/hierarchy1"/>
    <dgm:cxn modelId="{22160379-6694-4777-BD7A-1682380E0A53}" type="presOf" srcId="{CC635485-A22D-4345-9081-5EB9ABEEAACC}" destId="{89ED72D7-9756-4859-BB4C-EC7D09D0D717}" srcOrd="0" destOrd="0" presId="urn:microsoft.com/office/officeart/2005/8/layout/hierarchy1"/>
    <dgm:cxn modelId="{E7D87F7F-482D-4062-865C-487F552CE612}" type="presOf" srcId="{A28E56E3-A6BA-4E82-AC91-78801AB647DF}" destId="{49B2C477-BEB3-456C-98D6-4FB52EAEEFBC}" srcOrd="0" destOrd="0" presId="urn:microsoft.com/office/officeart/2005/8/layout/hierarchy1"/>
    <dgm:cxn modelId="{0771B585-F390-489F-B097-50C031EE6230}" type="presOf" srcId="{0D883FBD-8A17-42F0-8B60-B1B77464024C}" destId="{4B162880-E426-4EE4-B819-76137372A809}" srcOrd="0" destOrd="0" presId="urn:microsoft.com/office/officeart/2005/8/layout/hierarchy1"/>
    <dgm:cxn modelId="{35A72D88-2CAA-43EC-A9E8-079E0368F4A5}" type="presOf" srcId="{AB202AF0-DBD4-4AA8-B897-4E3C9C585838}" destId="{2CEB0946-313B-4847-8A34-6DA7C7F4C5ED}" srcOrd="0" destOrd="0" presId="urn:microsoft.com/office/officeart/2005/8/layout/hierarchy1"/>
    <dgm:cxn modelId="{14EA01DD-80C5-43EB-91EB-19FB898278C7}" srcId="{9A1903CB-FAB1-41A8-B65F-E433F89ADF7F}" destId="{AB202AF0-DBD4-4AA8-B897-4E3C9C585838}" srcOrd="0" destOrd="0" parTransId="{0D883FBD-8A17-42F0-8B60-B1B77464024C}" sibTransId="{EB563BD3-B6AF-4071-A471-E1F688AD2604}"/>
    <dgm:cxn modelId="{EFCF4CE6-BC3F-4662-B928-7AC8A26CCAAD}" type="presOf" srcId="{9A1903CB-FAB1-41A8-B65F-E433F89ADF7F}" destId="{BDD8DEAF-9F1F-4CFB-8AF7-8774D3C7E99E}" srcOrd="0" destOrd="0" presId="urn:microsoft.com/office/officeart/2005/8/layout/hierarchy1"/>
    <dgm:cxn modelId="{74C777A0-1C8A-446C-A093-14F7336F586D}" type="presParOf" srcId="{89ED72D7-9756-4859-BB4C-EC7D09D0D717}" destId="{304462BB-C79B-4B3E-A6D1-84830D06ABAD}" srcOrd="0" destOrd="0" presId="urn:microsoft.com/office/officeart/2005/8/layout/hierarchy1"/>
    <dgm:cxn modelId="{8ACCC8FE-9D8C-456D-8C4E-DEA3A40CEF94}" type="presParOf" srcId="{304462BB-C79B-4B3E-A6D1-84830D06ABAD}" destId="{70BE59F9-36A7-4C29-89DD-8EA91C1C2EF0}" srcOrd="0" destOrd="0" presId="urn:microsoft.com/office/officeart/2005/8/layout/hierarchy1"/>
    <dgm:cxn modelId="{7137D302-C8D6-485F-B036-C3DCB82E535D}" type="presParOf" srcId="{70BE59F9-36A7-4C29-89DD-8EA91C1C2EF0}" destId="{D7CE4468-A6DA-4216-AF7A-C13B8FAD2899}" srcOrd="0" destOrd="0" presId="urn:microsoft.com/office/officeart/2005/8/layout/hierarchy1"/>
    <dgm:cxn modelId="{004CEBE1-DD1E-4FDE-A2C0-2D90913A11FF}" type="presParOf" srcId="{70BE59F9-36A7-4C29-89DD-8EA91C1C2EF0}" destId="{BDD8DEAF-9F1F-4CFB-8AF7-8774D3C7E99E}" srcOrd="1" destOrd="0" presId="urn:microsoft.com/office/officeart/2005/8/layout/hierarchy1"/>
    <dgm:cxn modelId="{1FB8F6F2-937E-48BB-AEAE-595E2B7857B8}" type="presParOf" srcId="{304462BB-C79B-4B3E-A6D1-84830D06ABAD}" destId="{AAF9C5A7-15BB-48C2-86D4-0D95871431FA}" srcOrd="1" destOrd="0" presId="urn:microsoft.com/office/officeart/2005/8/layout/hierarchy1"/>
    <dgm:cxn modelId="{93817151-1FFC-483C-9D15-DA69B06DC343}" type="presParOf" srcId="{AAF9C5A7-15BB-48C2-86D4-0D95871431FA}" destId="{4B162880-E426-4EE4-B819-76137372A809}" srcOrd="0" destOrd="0" presId="urn:microsoft.com/office/officeart/2005/8/layout/hierarchy1"/>
    <dgm:cxn modelId="{43F606F7-828E-4437-B4CC-5517273F1A16}" type="presParOf" srcId="{AAF9C5A7-15BB-48C2-86D4-0D95871431FA}" destId="{01E876C7-8953-4F9B-A827-2ED5C9A90389}" srcOrd="1" destOrd="0" presId="urn:microsoft.com/office/officeart/2005/8/layout/hierarchy1"/>
    <dgm:cxn modelId="{F8DE47CE-7192-446A-B691-F46E8E64C874}" type="presParOf" srcId="{01E876C7-8953-4F9B-A827-2ED5C9A90389}" destId="{FD7B931C-7F74-4BB4-B463-1B52EF825D50}" srcOrd="0" destOrd="0" presId="urn:microsoft.com/office/officeart/2005/8/layout/hierarchy1"/>
    <dgm:cxn modelId="{FE25918E-F810-4593-9E26-44434FE43FCC}" type="presParOf" srcId="{FD7B931C-7F74-4BB4-B463-1B52EF825D50}" destId="{88C4B65E-7907-445C-85F3-548EA4E9EFA0}" srcOrd="0" destOrd="0" presId="urn:microsoft.com/office/officeart/2005/8/layout/hierarchy1"/>
    <dgm:cxn modelId="{CC92AE63-4565-44B2-BB00-5AE199AEC73C}" type="presParOf" srcId="{FD7B931C-7F74-4BB4-B463-1B52EF825D50}" destId="{2CEB0946-313B-4847-8A34-6DA7C7F4C5ED}" srcOrd="1" destOrd="0" presId="urn:microsoft.com/office/officeart/2005/8/layout/hierarchy1"/>
    <dgm:cxn modelId="{0959854C-6A98-40F0-AD91-FEDAA83995D6}" type="presParOf" srcId="{01E876C7-8953-4F9B-A827-2ED5C9A90389}" destId="{9B400BB8-7467-4635-A75C-D113550F74B4}" srcOrd="1" destOrd="0" presId="urn:microsoft.com/office/officeart/2005/8/layout/hierarchy1"/>
    <dgm:cxn modelId="{4C63F0C2-C621-41EB-BAC0-8C1E0B841975}" type="presParOf" srcId="{AAF9C5A7-15BB-48C2-86D4-0D95871431FA}" destId="{49B2C477-BEB3-456C-98D6-4FB52EAEEFBC}" srcOrd="2" destOrd="0" presId="urn:microsoft.com/office/officeart/2005/8/layout/hierarchy1"/>
    <dgm:cxn modelId="{4EC83043-5905-43BA-9307-CF2789CBCE47}" type="presParOf" srcId="{AAF9C5A7-15BB-48C2-86D4-0D95871431FA}" destId="{A4CE8318-4A1A-4533-B925-D986CF0F3DC1}" srcOrd="3" destOrd="0" presId="urn:microsoft.com/office/officeart/2005/8/layout/hierarchy1"/>
    <dgm:cxn modelId="{CB1F4CB3-BC91-4A12-BB8B-088241FA562A}" type="presParOf" srcId="{A4CE8318-4A1A-4533-B925-D986CF0F3DC1}" destId="{862D730F-1A04-4E5E-A29D-094FBA8ACDBC}" srcOrd="0" destOrd="0" presId="urn:microsoft.com/office/officeart/2005/8/layout/hierarchy1"/>
    <dgm:cxn modelId="{02824B9A-3E3D-491A-A680-3736C048FEC7}" type="presParOf" srcId="{862D730F-1A04-4E5E-A29D-094FBA8ACDBC}" destId="{7D12BF66-FBBB-400C-8779-71B5AAD5392A}" srcOrd="0" destOrd="0" presId="urn:microsoft.com/office/officeart/2005/8/layout/hierarchy1"/>
    <dgm:cxn modelId="{FFD628DE-79D2-47FA-8D18-9ABBF9D5851F}" type="presParOf" srcId="{862D730F-1A04-4E5E-A29D-094FBA8ACDBC}" destId="{AA7B0491-2BCB-46F2-B37E-9A6816D5C31A}" srcOrd="1" destOrd="0" presId="urn:microsoft.com/office/officeart/2005/8/layout/hierarchy1"/>
    <dgm:cxn modelId="{A71D7619-93C1-4928-8AF4-D67309F92F69}" type="presParOf" srcId="{A4CE8318-4A1A-4533-B925-D986CF0F3DC1}" destId="{897C9ED5-8696-4218-8BA5-23B882BDDF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C477-BEB3-456C-98D6-4FB52EAEEFBC}">
      <dsp:nvSpPr>
        <dsp:cNvPr id="0" name=""/>
        <dsp:cNvSpPr/>
      </dsp:nvSpPr>
      <dsp:spPr>
        <a:xfrm>
          <a:off x="3699931" y="2132630"/>
          <a:ext cx="2034440" cy="968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06"/>
              </a:lnTo>
              <a:lnTo>
                <a:pt x="2034440" y="659806"/>
              </a:lnTo>
              <a:lnTo>
                <a:pt x="2034440" y="9682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62880-E426-4EE4-B819-76137372A809}">
      <dsp:nvSpPr>
        <dsp:cNvPr id="0" name=""/>
        <dsp:cNvSpPr/>
      </dsp:nvSpPr>
      <dsp:spPr>
        <a:xfrm>
          <a:off x="1665490" y="2132630"/>
          <a:ext cx="2034440" cy="968208"/>
        </a:xfrm>
        <a:custGeom>
          <a:avLst/>
          <a:gdLst/>
          <a:ahLst/>
          <a:cxnLst/>
          <a:rect l="0" t="0" r="0" b="0"/>
          <a:pathLst>
            <a:path>
              <a:moveTo>
                <a:pt x="2034440" y="0"/>
              </a:moveTo>
              <a:lnTo>
                <a:pt x="2034440" y="659806"/>
              </a:lnTo>
              <a:lnTo>
                <a:pt x="0" y="659806"/>
              </a:lnTo>
              <a:lnTo>
                <a:pt x="0" y="9682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E4468-A6DA-4216-AF7A-C13B8FAD2899}">
      <dsp:nvSpPr>
        <dsp:cNvPr id="0" name=""/>
        <dsp:cNvSpPr/>
      </dsp:nvSpPr>
      <dsp:spPr>
        <a:xfrm>
          <a:off x="2035389" y="18661"/>
          <a:ext cx="3329085" cy="2113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8DEAF-9F1F-4CFB-8AF7-8774D3C7E99E}">
      <dsp:nvSpPr>
        <dsp:cNvPr id="0" name=""/>
        <dsp:cNvSpPr/>
      </dsp:nvSpPr>
      <dsp:spPr>
        <a:xfrm>
          <a:off x="2405287" y="370065"/>
          <a:ext cx="3329085" cy="2113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kern="1200" dirty="0"/>
            <a:t>CRTEŽ</a:t>
          </a:r>
        </a:p>
      </dsp:txBody>
      <dsp:txXfrm>
        <a:off x="2467203" y="431981"/>
        <a:ext cx="3205253" cy="1990136"/>
      </dsp:txXfrm>
    </dsp:sp>
    <dsp:sp modelId="{88C4B65E-7907-445C-85F3-548EA4E9EFA0}">
      <dsp:nvSpPr>
        <dsp:cNvPr id="0" name=""/>
        <dsp:cNvSpPr/>
      </dsp:nvSpPr>
      <dsp:spPr>
        <a:xfrm>
          <a:off x="948" y="3100839"/>
          <a:ext cx="3329085" cy="2113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B0946-313B-4847-8A34-6DA7C7F4C5ED}">
      <dsp:nvSpPr>
        <dsp:cNvPr id="0" name=""/>
        <dsp:cNvSpPr/>
      </dsp:nvSpPr>
      <dsp:spPr>
        <a:xfrm>
          <a:off x="370846" y="3452243"/>
          <a:ext cx="3329085" cy="2113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kern="1200" dirty="0"/>
            <a:t>POTENCIJALA</a:t>
          </a:r>
        </a:p>
      </dsp:txBody>
      <dsp:txXfrm>
        <a:off x="432762" y="3514159"/>
        <a:ext cx="3205253" cy="1990136"/>
      </dsp:txXfrm>
    </dsp:sp>
    <dsp:sp modelId="{7D12BF66-FBBB-400C-8779-71B5AAD5392A}">
      <dsp:nvSpPr>
        <dsp:cNvPr id="0" name=""/>
        <dsp:cNvSpPr/>
      </dsp:nvSpPr>
      <dsp:spPr>
        <a:xfrm>
          <a:off x="4069830" y="3100839"/>
          <a:ext cx="3329085" cy="2113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B0491-2BCB-46F2-B37E-9A6816D5C31A}">
      <dsp:nvSpPr>
        <dsp:cNvPr id="0" name=""/>
        <dsp:cNvSpPr/>
      </dsp:nvSpPr>
      <dsp:spPr>
        <a:xfrm>
          <a:off x="4439728" y="3452243"/>
          <a:ext cx="3329085" cy="2113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kern="1200" dirty="0"/>
            <a:t>OSTVARENJA</a:t>
          </a:r>
        </a:p>
      </dsp:txBody>
      <dsp:txXfrm>
        <a:off x="4501644" y="3514159"/>
        <a:ext cx="3205253" cy="1990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7DE8-5455-4A89-9EF0-DFA47595D603}" type="datetimeFigureOut">
              <a:rPr lang="hr-HR" smtClean="0"/>
              <a:t>12.10.2020.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1D8-5D79-4B69-9DE6-459C4900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864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7DE8-5455-4A89-9EF0-DFA47595D603}" type="datetimeFigureOut">
              <a:rPr lang="hr-HR" smtClean="0"/>
              <a:t>12.10.2020.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1D8-5D79-4B69-9DE6-459C4900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972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7DE8-5455-4A89-9EF0-DFA47595D603}" type="datetimeFigureOut">
              <a:rPr lang="hr-HR" smtClean="0"/>
              <a:t>12.10.2020.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1D8-5D79-4B69-9DE6-459C4900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085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7DE8-5455-4A89-9EF0-DFA47595D603}" type="datetimeFigureOut">
              <a:rPr lang="hr-HR" smtClean="0"/>
              <a:t>12.10.2020.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1D8-5D79-4B69-9DE6-459C4900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583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7DE8-5455-4A89-9EF0-DFA47595D603}" type="datetimeFigureOut">
              <a:rPr lang="hr-HR" smtClean="0"/>
              <a:t>12.10.2020.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1D8-5D79-4B69-9DE6-459C4900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344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7DE8-5455-4A89-9EF0-DFA47595D603}" type="datetimeFigureOut">
              <a:rPr lang="hr-HR" smtClean="0"/>
              <a:t>12.10.2020.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1D8-5D79-4B69-9DE6-459C4900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6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7DE8-5455-4A89-9EF0-DFA47595D603}" type="datetimeFigureOut">
              <a:rPr lang="hr-HR" smtClean="0"/>
              <a:t>12.10.2020.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1D8-5D79-4B69-9DE6-459C4900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368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7DE8-5455-4A89-9EF0-DFA47595D603}" type="datetimeFigureOut">
              <a:rPr lang="hr-HR" smtClean="0"/>
              <a:t>12.10.2020.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1D8-5D79-4B69-9DE6-459C4900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2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7DE8-5455-4A89-9EF0-DFA47595D603}" type="datetimeFigureOut">
              <a:rPr lang="hr-HR" smtClean="0"/>
              <a:t>12.10.2020.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1D8-5D79-4B69-9DE6-459C4900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199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7DE8-5455-4A89-9EF0-DFA47595D603}" type="datetimeFigureOut">
              <a:rPr lang="hr-HR" smtClean="0"/>
              <a:t>12.10.2020.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1D8-5D79-4B69-9DE6-459C4900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07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7DE8-5455-4A89-9EF0-DFA47595D603}" type="datetimeFigureOut">
              <a:rPr lang="hr-HR" smtClean="0"/>
              <a:t>12.10.2020.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1D8-5D79-4B69-9DE6-459C4900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80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F7DE8-5455-4A89-9EF0-DFA47595D603}" type="datetimeFigureOut">
              <a:rPr lang="hr-HR" smtClean="0"/>
              <a:t>12.10.2020.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51D8-5D79-4B69-9DE6-459C49003B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370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tanje-fraktala.com/" TargetMode="External"/><Relationship Id="rId2" Type="http://schemas.openxmlformats.org/officeDocument/2006/relationships/hyperlink" Target="mailto:martina@puni-potencijal.hr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305291" y="1745318"/>
            <a:ext cx="5541282" cy="1308295"/>
          </a:xfrm>
        </p:spPr>
        <p:txBody>
          <a:bodyPr>
            <a:noAutofit/>
          </a:bodyPr>
          <a:lstStyle/>
          <a:p>
            <a:r>
              <a:rPr lang="hr-H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Opuštanje u boji za </a:t>
            </a:r>
            <a:r>
              <a:rPr lang="hr-HR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potencijalno darovite učenike/ce </a:t>
            </a:r>
            <a:endParaRPr lang="hr-H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4379" y="3191329"/>
            <a:ext cx="7086600" cy="1849902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rgbClr val="002060"/>
                </a:solidFill>
              </a:rPr>
              <a:t>Pripremile socijalne pedagoginje: </a:t>
            </a:r>
          </a:p>
          <a:p>
            <a:r>
              <a:rPr lang="hr-HR" dirty="0">
                <a:solidFill>
                  <a:srgbClr val="002060"/>
                </a:solidFill>
              </a:rPr>
              <a:t>Sanda </a:t>
            </a:r>
            <a:r>
              <a:rPr lang="hr-HR" dirty="0" err="1">
                <a:solidFill>
                  <a:srgbClr val="002060"/>
                </a:solidFill>
              </a:rPr>
              <a:t>Šoić</a:t>
            </a:r>
            <a:r>
              <a:rPr lang="hr-HR" dirty="0">
                <a:solidFill>
                  <a:srgbClr val="002060"/>
                </a:solidFill>
              </a:rPr>
              <a:t> i Tanja </a:t>
            </a:r>
            <a:r>
              <a:rPr lang="hr-HR" dirty="0" err="1">
                <a:solidFill>
                  <a:srgbClr val="002060"/>
                </a:solidFill>
              </a:rPr>
              <a:t>Sudiskas</a:t>
            </a:r>
            <a:r>
              <a:rPr lang="hr-HR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16" y="1312181"/>
            <a:ext cx="2997650" cy="43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Fraktali</a:t>
            </a:r>
            <a:r>
              <a:rPr lang="hr-HR" dirty="0"/>
              <a:t> u prirodi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1794713"/>
            <a:ext cx="4322752" cy="432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12" descr="C:\Users\Senka\Desktop\fraktali\fractal-leaf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5" y="1815921"/>
            <a:ext cx="6173922" cy="428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2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622738"/>
            <a:ext cx="10515600" cy="6795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3075" name="Picture 24" descr="C:\Users\Senka\Desktop\fraktali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61" y="1081824"/>
            <a:ext cx="5553181" cy="41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3" descr="C:\Users\Senka\Desktop\fraktali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0" y="1081824"/>
            <a:ext cx="6092991" cy="41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 flipH="1">
            <a:off x="11353799" y="1825625"/>
            <a:ext cx="45719" cy="18347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190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7" y="1081824"/>
            <a:ext cx="6060349" cy="41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75" y="1081824"/>
            <a:ext cx="5652195" cy="41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92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7" y="605307"/>
            <a:ext cx="11021840" cy="552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82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Metoda </a:t>
            </a:r>
            <a:r>
              <a:rPr lang="hr-HR" dirty="0" err="1"/>
              <a:t>fraktalnog</a:t>
            </a:r>
            <a:r>
              <a:rPr lang="hr-HR" dirty="0"/>
              <a:t> crtanja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/>
              <a:t>Temelji se na na načelima art terapije, </a:t>
            </a:r>
            <a:r>
              <a:rPr lang="hr-HR" sz="3200" dirty="0" err="1"/>
              <a:t>brain</a:t>
            </a:r>
            <a:r>
              <a:rPr lang="hr-HR" sz="3200" dirty="0"/>
              <a:t> </a:t>
            </a:r>
            <a:r>
              <a:rPr lang="hr-HR" sz="3200" dirty="0" err="1"/>
              <a:t>gyma</a:t>
            </a:r>
            <a:r>
              <a:rPr lang="hr-HR" sz="3200" dirty="0"/>
              <a:t>, </a:t>
            </a:r>
            <a:r>
              <a:rPr lang="hr-HR" sz="3200" dirty="0" err="1"/>
              <a:t>kromoterapije</a:t>
            </a:r>
            <a:r>
              <a:rPr lang="hr-HR" sz="3200" dirty="0"/>
              <a:t>, </a:t>
            </a:r>
            <a:r>
              <a:rPr lang="hr-HR" sz="3200" dirty="0" err="1"/>
              <a:t>grafomotoričkih</a:t>
            </a:r>
            <a:r>
              <a:rPr lang="hr-HR" sz="3200" dirty="0"/>
              <a:t> vježbi i </a:t>
            </a:r>
            <a:r>
              <a:rPr lang="hr-HR" sz="3200" dirty="0" err="1"/>
              <a:t>neuroznanstvenih</a:t>
            </a:r>
            <a:r>
              <a:rPr lang="hr-HR" sz="3200" dirty="0"/>
              <a:t> koncepata</a:t>
            </a:r>
          </a:p>
          <a:p>
            <a:r>
              <a:rPr lang="hr-HR" sz="3200" dirty="0"/>
              <a:t>kreativni aspekt </a:t>
            </a:r>
            <a:r>
              <a:rPr lang="hr-HR" sz="3200" dirty="0" err="1"/>
              <a:t>sociopedagoškog</a:t>
            </a:r>
            <a:r>
              <a:rPr lang="hr-HR" sz="3200" dirty="0"/>
              <a:t> rada</a:t>
            </a:r>
          </a:p>
          <a:p>
            <a:r>
              <a:rPr lang="hr-HR" sz="3200" dirty="0"/>
              <a:t>jednostavna, opuštajućeg učinka na crtača</a:t>
            </a:r>
          </a:p>
          <a:p>
            <a:r>
              <a:rPr lang="hr-HR" sz="3200" dirty="0"/>
              <a:t>djeluje na razvoj i jačanje kognitivnih funkcija, odnosno pažnje, koncentracije, kreativnosti, samopouzdanja i motivacije za rad</a:t>
            </a:r>
          </a:p>
          <a:p>
            <a:endParaRPr lang="hr-HR" dirty="0">
              <a:solidFill>
                <a:srgbClr val="7030A0"/>
              </a:solidFill>
            </a:endParaRPr>
          </a:p>
          <a:p>
            <a:endParaRPr lang="hr-HR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5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Korist </a:t>
            </a:r>
            <a:r>
              <a:rPr lang="hr-HR" dirty="0" err="1"/>
              <a:t>fraktalnog</a:t>
            </a:r>
            <a:r>
              <a:rPr lang="hr-HR" dirty="0"/>
              <a:t> crtanja: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Oslobađanje kreativnog potencijala, razvoj kreativnosti i inovativnosti</a:t>
            </a:r>
          </a:p>
          <a:p>
            <a:r>
              <a:rPr lang="hr-HR" sz="4000" dirty="0"/>
              <a:t>Razvijanje motivacije i volje</a:t>
            </a:r>
          </a:p>
          <a:p>
            <a:r>
              <a:rPr lang="hr-HR" sz="4000" dirty="0"/>
              <a:t>Razvoj strpljivosti</a:t>
            </a:r>
          </a:p>
          <a:p>
            <a:r>
              <a:rPr lang="hr-HR" sz="4000" dirty="0"/>
              <a:t>Razvijanje tolerancije i fleksibilnosti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530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Korist </a:t>
            </a:r>
            <a:r>
              <a:rPr lang="hr-HR" dirty="0" err="1"/>
              <a:t>fraktalnog</a:t>
            </a:r>
            <a:r>
              <a:rPr lang="hr-HR" dirty="0"/>
              <a:t> crtanja: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/>
              <a:t>Razvoj fine motorike</a:t>
            </a:r>
          </a:p>
          <a:p>
            <a:r>
              <a:rPr lang="hr-HR" sz="3600" dirty="0"/>
              <a:t>Pozitivno i stabilno emocionalno stanje</a:t>
            </a:r>
          </a:p>
          <a:p>
            <a:r>
              <a:rPr lang="hr-HR" sz="3600" dirty="0"/>
              <a:t>Razvoj mašte i imaginacije</a:t>
            </a:r>
          </a:p>
          <a:p>
            <a:r>
              <a:rPr lang="hr-HR" sz="3600" dirty="0"/>
              <a:t>Poboljšanje pamćenja za učenje</a:t>
            </a:r>
          </a:p>
          <a:p>
            <a:r>
              <a:rPr lang="hr-HR" sz="3600" dirty="0"/>
              <a:t>Aktiviranje obiju strana mozga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437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crtati </a:t>
            </a:r>
            <a:r>
              <a:rPr lang="hr-HR" dirty="0" err="1"/>
              <a:t>fraktale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/>
              <a:t>lakše nošenje sa stresnim situacijama</a:t>
            </a:r>
          </a:p>
          <a:p>
            <a:r>
              <a:rPr lang="hr-HR" sz="3600" dirty="0"/>
              <a:t>zabava</a:t>
            </a:r>
          </a:p>
          <a:p>
            <a:r>
              <a:rPr lang="hr-HR" sz="3600" dirty="0" err="1"/>
              <a:t>preveniranje</a:t>
            </a:r>
            <a:r>
              <a:rPr lang="hr-HR" sz="3600" dirty="0"/>
              <a:t> rizičnih aktivnosti </a:t>
            </a:r>
          </a:p>
          <a:p>
            <a:r>
              <a:rPr lang="hr-HR" sz="3600" dirty="0"/>
              <a:t>pomoć u uočavanju i uklanjanju problema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193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Neke vrste </a:t>
            </a:r>
            <a:r>
              <a:rPr lang="hr-HR" dirty="0" err="1"/>
              <a:t>fraktalnih</a:t>
            </a:r>
            <a:r>
              <a:rPr lang="hr-HR" dirty="0"/>
              <a:t> crteža: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11367"/>
            <a:ext cx="10515600" cy="394041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crtež potencijala </a:t>
            </a:r>
          </a:p>
          <a:p>
            <a:r>
              <a:rPr lang="hr-HR" dirty="0">
                <a:solidFill>
                  <a:srgbClr val="0070C0"/>
                </a:solidFill>
              </a:rPr>
              <a:t>grupni </a:t>
            </a:r>
            <a:r>
              <a:rPr lang="hr-HR" dirty="0" err="1">
                <a:solidFill>
                  <a:srgbClr val="0070C0"/>
                </a:solidFill>
              </a:rPr>
              <a:t>fraktali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/>
              <a:t>– crtaju se u paru u svrhu poboljšanja odnosa (razredni </a:t>
            </a:r>
            <a:r>
              <a:rPr lang="hr-HR" dirty="0" err="1"/>
              <a:t>fraktal</a:t>
            </a:r>
            <a:r>
              <a:rPr lang="hr-HR" dirty="0"/>
              <a:t>)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umjetnički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fraktali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hr-HR" dirty="0"/>
              <a:t> crtaju se iz same potrebe za </a:t>
            </a:r>
          </a:p>
          <a:p>
            <a:pPr marL="0" indent="0">
              <a:buNone/>
            </a:pPr>
            <a:r>
              <a:rPr lang="hr-HR" dirty="0" err="1"/>
              <a:t>umetničkim</a:t>
            </a:r>
            <a:r>
              <a:rPr lang="hr-HR" dirty="0"/>
              <a:t> izražavanjem 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ruka zdravlja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rgbClr val="0070C0"/>
                </a:solidFill>
              </a:rPr>
              <a:t>crtež ostvarenja</a:t>
            </a:r>
          </a:p>
          <a:p>
            <a:r>
              <a:rPr lang="hr-HR" dirty="0">
                <a:solidFill>
                  <a:srgbClr val="0070C0"/>
                </a:solidFill>
              </a:rPr>
              <a:t>zajedničko svim crtežima je opuštanje crtača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3400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Fraktalne</a:t>
            </a:r>
            <a:r>
              <a:rPr lang="hr-HR" dirty="0"/>
              <a:t> mandale i umjetnički </a:t>
            </a:r>
            <a:r>
              <a:rPr lang="hr-HR" dirty="0" err="1"/>
              <a:t>fraktali</a:t>
            </a:r>
            <a:endParaRPr lang="hr-HR" dirty="0"/>
          </a:p>
        </p:txBody>
      </p:sp>
      <p:pic>
        <p:nvPicPr>
          <p:cNvPr id="2053" name="Picture 34" descr="C:\Users\Senka\Desktop\fraktali\Slika_4_Fraktalna-mandala_¸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" y="2078182"/>
            <a:ext cx="5985087" cy="397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5" descr="C:\Users\Senka\Desktop\fraktali\Slika_5_Umetniška-fraktalna-risba_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3" y="1988250"/>
            <a:ext cx="6255414" cy="414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9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Vrijeme </a:t>
            </a:r>
            <a:r>
              <a:rPr lang="hr-HR" dirty="0" err="1"/>
              <a:t>pandemije</a:t>
            </a:r>
            <a:r>
              <a:rPr lang="hr-HR" dirty="0"/>
              <a:t> </a:t>
            </a:r>
            <a:r>
              <a:rPr lang="hr-HR" dirty="0" err="1"/>
              <a:t>Covida</a:t>
            </a:r>
            <a:r>
              <a:rPr lang="hr-HR" dirty="0"/>
              <a:t> 19 - stres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Izolacija, nesigurnost, strah…</a:t>
            </a:r>
          </a:p>
          <a:p>
            <a:r>
              <a:rPr lang="hr-HR" dirty="0"/>
              <a:t>Neke stvari ne možemo kontrolirati ali neke možemo</a:t>
            </a:r>
          </a:p>
          <a:p>
            <a:r>
              <a:rPr lang="hr-HR" dirty="0"/>
              <a:t>Opuštanje pomaže u situacijama stresa i nesigurnosti</a:t>
            </a:r>
          </a:p>
        </p:txBody>
      </p:sp>
    </p:spTree>
    <p:extLst>
      <p:ext uri="{BB962C8B-B14F-4D97-AF65-F5344CB8AC3E}">
        <p14:creationId xmlns:p14="http://schemas.microsoft.com/office/powerpoint/2010/main" val="4242684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06" y="183128"/>
            <a:ext cx="5179219" cy="63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33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/>
          </p:nvPr>
        </p:nvGraphicFramePr>
        <p:xfrm>
          <a:off x="2269588" y="787792"/>
          <a:ext cx="7769762" cy="558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592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6681"/>
          </a:xfrm>
        </p:spPr>
        <p:txBody>
          <a:bodyPr>
            <a:normAutofit/>
          </a:bodyPr>
          <a:lstStyle/>
          <a:p>
            <a:r>
              <a:rPr lang="hr-HR" sz="6000" dirty="0"/>
              <a:t>	Kako crtati </a:t>
            </a:r>
            <a:r>
              <a:rPr lang="hr-HR" sz="6000" dirty="0" err="1"/>
              <a:t>fraktalni</a:t>
            </a:r>
            <a:r>
              <a:rPr lang="hr-HR" sz="6000" dirty="0"/>
              <a:t> crtež?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 flipH="1">
            <a:off x="12192000" y="6776735"/>
            <a:ext cx="69761" cy="16252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6173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sz="3200" dirty="0"/>
            </a:br>
            <a:r>
              <a:rPr lang="hr-HR" dirty="0"/>
              <a:t>Pribor za crtanje i bojenje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52650" y="1477109"/>
            <a:ext cx="7886700" cy="4699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1.Prazan bijeli papir (format A4)</a:t>
            </a:r>
          </a:p>
          <a:p>
            <a:pPr marL="0" indent="0">
              <a:buNone/>
            </a:pPr>
            <a:r>
              <a:rPr lang="hr-HR" sz="3200" dirty="0"/>
              <a:t>2. Crna kemijska olovka</a:t>
            </a:r>
          </a:p>
          <a:p>
            <a:pPr marL="0" indent="0">
              <a:buNone/>
            </a:pPr>
            <a:r>
              <a:rPr lang="hr-HR" sz="3200" dirty="0"/>
              <a:t>3. Što više drvenih bojica različitih nijansi </a:t>
            </a:r>
          </a:p>
          <a:p>
            <a:pPr marL="0" indent="0">
              <a:buNone/>
            </a:pPr>
            <a:r>
              <a:rPr lang="hr-HR" sz="3200" dirty="0"/>
              <a:t>Barem jedna bojica:  crvena, narančasta, žuta, zelena, svijetloplava, tamnoplava, ljubičasta, crna siva, tamnosmeđa, svijetlosmeđa, roza (ružičasta) i boja kože</a:t>
            </a:r>
          </a:p>
          <a:p>
            <a:endParaRPr lang="hr-HR" sz="3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7850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			Vježbe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Vježba za prste- razgibavamo ih</a:t>
            </a:r>
          </a:p>
          <a:p>
            <a:pPr marL="0" indent="0">
              <a:buNone/>
            </a:pPr>
            <a:r>
              <a:rPr lang="hr-HR" dirty="0"/>
              <a:t>-prstima hodamo kao pauci ili kao da sviramo klavir 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3839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  CRTEŽ POTENCIJALA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Crtanje </a:t>
            </a:r>
            <a:r>
              <a:rPr lang="hr-HR" dirty="0">
                <a:solidFill>
                  <a:srgbClr val="7030A0"/>
                </a:solidFill>
              </a:rPr>
              <a:t>zatvorenih očiju</a:t>
            </a:r>
          </a:p>
          <a:p>
            <a:r>
              <a:rPr lang="hr-HR" dirty="0"/>
              <a:t>Specifičnost ove metode je crtanje zatvorenih očiju, bez prekidanja i podizanja ruke srednjom brzinom jednu minutu.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Prebrzo crtanje-previše crta i malih, sitnih polja. Takav crtež nije moguće obojiti.</a:t>
            </a:r>
          </a:p>
          <a:p>
            <a:r>
              <a:rPr lang="hr-HR" dirty="0"/>
              <a:t>Presporo crtanje-malo crta i puno velikih polja. Rješenje: 15-20 sekundi crta nove crte i njima dopuniti crtež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0902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07" y="281355"/>
            <a:ext cx="8752342" cy="6540817"/>
          </a:xfrm>
        </p:spPr>
      </p:pic>
    </p:spTree>
    <p:extLst>
      <p:ext uri="{BB962C8B-B14F-4D97-AF65-F5344CB8AC3E}">
        <p14:creationId xmlns:p14="http://schemas.microsoft.com/office/powerpoint/2010/main" val="127595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23" y="253219"/>
            <a:ext cx="7699290" cy="6400799"/>
          </a:xfrm>
        </p:spPr>
      </p:pic>
    </p:spTree>
    <p:extLst>
      <p:ext uri="{BB962C8B-B14F-4D97-AF65-F5344CB8AC3E}">
        <p14:creationId xmlns:p14="http://schemas.microsoft.com/office/powerpoint/2010/main" val="3111253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dirty="0"/>
              <a:t> Bojanje</a:t>
            </a:r>
            <a:br>
              <a:rPr lang="hr-HR" sz="4800" dirty="0"/>
            </a:b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Biranje boja zatvorenih očiju</a:t>
            </a:r>
          </a:p>
          <a:p>
            <a:r>
              <a:rPr lang="hr-HR" dirty="0"/>
              <a:t>Njome obojite nekoliko polja. Vratite ju u kutiju; zatvorenih očiju uzmite novu bojicu i nastavite s bojanjem sve dok ne obojite cijeli crtež</a:t>
            </a:r>
          </a:p>
          <a:p>
            <a:r>
              <a:rPr lang="hr-HR" dirty="0"/>
              <a:t>Iako se ista boja izabere nekoliko puta, pravilo je da se njome oboji barem jedno polje. Susjedna polja bojimo različitim bojama.</a:t>
            </a:r>
          </a:p>
          <a:p>
            <a:r>
              <a:rPr lang="hr-HR" dirty="0"/>
              <a:t>Obojite i najsitnija polja</a:t>
            </a:r>
          </a:p>
          <a:p>
            <a:r>
              <a:rPr lang="hr-HR" dirty="0"/>
              <a:t>Bojite uredno i lijepo</a:t>
            </a:r>
          </a:p>
          <a:p>
            <a:r>
              <a:rPr lang="hr-HR" dirty="0"/>
              <a:t>Ostatak papira ostaje čist i bijel (ne bojimo i ne zapisujemo ništa)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4686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134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Nagrada HUSPA –za izniman doprinos struci u kategoriji inovativnost u radu</a:t>
            </a:r>
            <a:br>
              <a:rPr lang="hr-HR" dirty="0">
                <a:solidFill>
                  <a:srgbClr val="FF0000"/>
                </a:solidFill>
              </a:rPr>
            </a:br>
            <a:br>
              <a:rPr lang="hr-HR" sz="2700" dirty="0">
                <a:solidFill>
                  <a:srgbClr val="FF0000"/>
                </a:solidFill>
              </a:rPr>
            </a:br>
            <a:endParaRPr lang="hr-HR" sz="27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Socijalnoj </a:t>
            </a:r>
            <a:r>
              <a:rPr lang="hr-HR" dirty="0" err="1"/>
              <a:t>pedagogici</a:t>
            </a:r>
            <a:r>
              <a:rPr lang="hr-HR" dirty="0"/>
              <a:t> </a:t>
            </a:r>
            <a:r>
              <a:rPr lang="hr-HR" dirty="0">
                <a:solidFill>
                  <a:srgbClr val="FF0000"/>
                </a:solidFill>
              </a:rPr>
              <a:t>Valentini </a:t>
            </a:r>
            <a:r>
              <a:rPr lang="hr-HR" dirty="0" err="1">
                <a:solidFill>
                  <a:srgbClr val="FF0000"/>
                </a:solidFill>
              </a:rPr>
              <a:t>Hundrić</a:t>
            </a:r>
            <a:endParaRPr lang="hr-HR" dirty="0"/>
          </a:p>
          <a:p>
            <a:r>
              <a:rPr lang="hr-HR" dirty="0"/>
              <a:t>Projekt „Boje i linije otkrivaju mene -crtanjem </a:t>
            </a:r>
            <a:r>
              <a:rPr lang="hr-HR" dirty="0" err="1"/>
              <a:t>fraktala</a:t>
            </a:r>
            <a:r>
              <a:rPr lang="hr-HR" dirty="0"/>
              <a:t> do razvoja potencijala djece i mladih“. </a:t>
            </a:r>
          </a:p>
          <a:p>
            <a:r>
              <a:rPr lang="hr-HR" dirty="0"/>
              <a:t>Projekt se provodio tijekom 2017. godine s djecom i mladima u institucionalnom tretmanu i odgajateljima koji rade s njima, u cilju </a:t>
            </a:r>
            <a:r>
              <a:rPr lang="hr-HR" dirty="0" err="1"/>
              <a:t>preveniranja</a:t>
            </a:r>
            <a:r>
              <a:rPr lang="hr-HR" dirty="0"/>
              <a:t> rizičnih aktivnosti i jačanja kapaciteta za lakše nošenje sa stresnim situacijama</a:t>
            </a:r>
          </a:p>
          <a:p>
            <a:r>
              <a:rPr lang="hr-HR" dirty="0"/>
              <a:t>CZSS Zagreb-Trešnjevka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651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Potencijalno daroviti i stres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Često pretjerano kritični prema sebi</a:t>
            </a:r>
          </a:p>
          <a:p>
            <a:r>
              <a:rPr lang="hr-HR" dirty="0"/>
              <a:t>Skloni </a:t>
            </a:r>
            <a:r>
              <a:rPr lang="hr-HR" dirty="0" err="1"/>
              <a:t>perfekcionizmu</a:t>
            </a:r>
            <a:endParaRPr lang="hr-HR" dirty="0"/>
          </a:p>
          <a:p>
            <a:r>
              <a:rPr lang="hr-HR" dirty="0" err="1"/>
              <a:t>Hipersenzibilni</a:t>
            </a:r>
            <a:endParaRPr lang="hr-HR" dirty="0"/>
          </a:p>
          <a:p>
            <a:r>
              <a:rPr lang="hr-HR" dirty="0"/>
              <a:t>Potrebne su im tehnike za opuštanje</a:t>
            </a:r>
          </a:p>
        </p:txBody>
      </p:sp>
    </p:spTree>
    <p:extLst>
      <p:ext uri="{BB962C8B-B14F-4D97-AF65-F5344CB8AC3E}">
        <p14:creationId xmlns:p14="http://schemas.microsoft.com/office/powerpoint/2010/main" val="2660219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5853" y="2386430"/>
            <a:ext cx="10515600" cy="1325563"/>
          </a:xfrm>
        </p:spPr>
        <p:txBody>
          <a:bodyPr/>
          <a:lstStyle/>
          <a:p>
            <a:r>
              <a:rPr lang="hr-HR" dirty="0"/>
              <a:t>Naša iskustva s bojanjem i opuštanjem u radu s učenicima</a:t>
            </a:r>
          </a:p>
        </p:txBody>
      </p:sp>
    </p:spTree>
    <p:extLst>
      <p:ext uri="{BB962C8B-B14F-4D97-AF65-F5344CB8AC3E}">
        <p14:creationId xmlns:p14="http://schemas.microsoft.com/office/powerpoint/2010/main" val="3716656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Radionica</a:t>
            </a:r>
            <a:r>
              <a:rPr lang="en-US" dirty="0"/>
              <a:t> </a:t>
            </a:r>
            <a:r>
              <a:rPr lang="en-US" dirty="0" err="1"/>
              <a:t>Čarolija</a:t>
            </a:r>
            <a:r>
              <a:rPr lang="en-US" dirty="0"/>
              <a:t> u </a:t>
            </a:r>
            <a:r>
              <a:rPr lang="en-US" dirty="0" err="1"/>
              <a:t>učionici</a:t>
            </a:r>
            <a:r>
              <a:rPr lang="hr-HR" dirty="0"/>
              <a:t>, Opatija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crtamo</a:t>
            </a:r>
            <a:r>
              <a:rPr lang="en-US" dirty="0"/>
              <a:t> </a:t>
            </a:r>
            <a:r>
              <a:rPr lang="en-US" dirty="0" err="1"/>
              <a:t>fraktale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ukrašavamo</a:t>
            </a:r>
            <a:r>
              <a:rPr lang="en-US" dirty="0"/>
              <a:t> </a:t>
            </a:r>
            <a:r>
              <a:rPr lang="en-US" dirty="0" err="1"/>
              <a:t>tekstil</a:t>
            </a:r>
            <a:endParaRPr lang="hr-HR" dirty="0"/>
          </a:p>
          <a:p>
            <a:r>
              <a:rPr lang="en-US" dirty="0"/>
              <a:t>datum </a:t>
            </a:r>
            <a:r>
              <a:rPr lang="en-US" dirty="0" err="1"/>
              <a:t>održavanja</a:t>
            </a:r>
            <a:r>
              <a:rPr lang="en-US" dirty="0"/>
              <a:t>:</a:t>
            </a:r>
            <a:r>
              <a:rPr lang="hr-HR" dirty="0"/>
              <a:t> </a:t>
            </a:r>
            <a:r>
              <a:rPr lang="en-US" dirty="0"/>
              <a:t>14.12.2018.</a:t>
            </a:r>
            <a:endParaRPr lang="hr-HR" dirty="0"/>
          </a:p>
          <a:p>
            <a:r>
              <a:rPr lang="en-US" dirty="0" err="1"/>
              <a:t>trajanje</a:t>
            </a:r>
            <a:r>
              <a:rPr lang="en-US" dirty="0"/>
              <a:t> </a:t>
            </a:r>
            <a:r>
              <a:rPr lang="en-US" dirty="0" err="1"/>
              <a:t>radionice</a:t>
            </a:r>
            <a:r>
              <a:rPr lang="en-US" dirty="0"/>
              <a:t>: 120 </a:t>
            </a:r>
            <a:r>
              <a:rPr lang="en-US" dirty="0" err="1"/>
              <a:t>minuta</a:t>
            </a:r>
            <a:r>
              <a:rPr lang="en-US" dirty="0"/>
              <a:t>, 20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hr-HR" dirty="0"/>
              <a:t>5</a:t>
            </a:r>
            <a:r>
              <a:rPr lang="en-US" dirty="0"/>
              <a:t>.-8.razred</a:t>
            </a:r>
            <a:endParaRPr lang="hr-HR" dirty="0"/>
          </a:p>
          <a:p>
            <a:r>
              <a:rPr lang="en-US" dirty="0" err="1"/>
              <a:t>voditeljice</a:t>
            </a:r>
            <a:r>
              <a:rPr lang="en-US" dirty="0"/>
              <a:t>: </a:t>
            </a:r>
            <a:r>
              <a:rPr lang="en-US" dirty="0" err="1"/>
              <a:t>educirane</a:t>
            </a:r>
            <a:r>
              <a:rPr lang="en-US" dirty="0"/>
              <a:t> </a:t>
            </a:r>
            <a:r>
              <a:rPr lang="en-US" dirty="0" err="1"/>
              <a:t>fraktalne</a:t>
            </a:r>
            <a:r>
              <a:rPr lang="en-US" dirty="0"/>
              <a:t> </a:t>
            </a:r>
            <a:r>
              <a:rPr lang="en-US" dirty="0" err="1"/>
              <a:t>crtačice</a:t>
            </a:r>
            <a:r>
              <a:rPr lang="en-US" dirty="0"/>
              <a:t> Tanja </a:t>
            </a:r>
            <a:r>
              <a:rPr lang="en-US" dirty="0" err="1"/>
              <a:t>Sudiskas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Eni </a:t>
            </a:r>
            <a:r>
              <a:rPr lang="en-US" dirty="0" err="1"/>
              <a:t>Slosar</a:t>
            </a:r>
            <a:r>
              <a:rPr lang="en-US" dirty="0"/>
              <a:t> (</a:t>
            </a:r>
            <a:r>
              <a:rPr lang="en-US" dirty="0" err="1"/>
              <a:t>Uvod</a:t>
            </a:r>
            <a:r>
              <a:rPr lang="en-US" dirty="0"/>
              <a:t> u </a:t>
            </a:r>
            <a:r>
              <a:rPr lang="en-US" dirty="0" err="1"/>
              <a:t>metodu</a:t>
            </a:r>
            <a:r>
              <a:rPr lang="en-US" dirty="0"/>
              <a:t> </a:t>
            </a:r>
            <a:r>
              <a:rPr lang="en-US" dirty="0" err="1"/>
              <a:t>fraktalnog</a:t>
            </a:r>
            <a:r>
              <a:rPr lang="en-US" dirty="0"/>
              <a:t> </a:t>
            </a:r>
            <a:r>
              <a:rPr lang="en-US" dirty="0" err="1"/>
              <a:t>crteža</a:t>
            </a:r>
            <a:r>
              <a:rPr lang="en-US" dirty="0"/>
              <a:t> 1. </a:t>
            </a:r>
            <a:r>
              <a:rPr lang="en-US" dirty="0" err="1"/>
              <a:t>i</a:t>
            </a:r>
            <a:r>
              <a:rPr lang="en-US" dirty="0"/>
              <a:t> 2. </a:t>
            </a:r>
            <a:r>
              <a:rPr lang="en-US" dirty="0" err="1"/>
              <a:t>dio</a:t>
            </a:r>
            <a:r>
              <a:rPr lang="en-US" dirty="0"/>
              <a:t>, </a:t>
            </a:r>
            <a:r>
              <a:rPr lang="en-US" dirty="0" err="1"/>
              <a:t>voditeljica</a:t>
            </a:r>
            <a:r>
              <a:rPr lang="en-US" dirty="0"/>
              <a:t> Martina </a:t>
            </a:r>
            <a:r>
              <a:rPr lang="en-US" dirty="0" err="1"/>
              <a:t>Kosec</a:t>
            </a:r>
            <a:r>
              <a:rPr lang="en-US" dirty="0"/>
              <a:t>, </a:t>
            </a:r>
            <a:r>
              <a:rPr lang="en-US" dirty="0" err="1"/>
              <a:t>prof.likovne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hr-HR" dirty="0"/>
              <a:t>)</a:t>
            </a:r>
          </a:p>
          <a:p>
            <a:r>
              <a:rPr lang="en-US" dirty="0"/>
              <a:t>Eni </a:t>
            </a:r>
            <a:r>
              <a:rPr lang="en-US" dirty="0" err="1"/>
              <a:t>Slosar</a:t>
            </a:r>
            <a:r>
              <a:rPr lang="en-US" dirty="0"/>
              <a:t>,  </a:t>
            </a:r>
            <a:r>
              <a:rPr lang="en-US" dirty="0" err="1"/>
              <a:t>modna</a:t>
            </a:r>
            <a:r>
              <a:rPr lang="en-US" dirty="0"/>
              <a:t> </a:t>
            </a:r>
            <a:r>
              <a:rPr lang="en-US" dirty="0" err="1"/>
              <a:t>dizajnerica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osnivačica</a:t>
            </a:r>
            <a:r>
              <a:rPr lang="en-US" dirty="0"/>
              <a:t> </a:t>
            </a:r>
            <a:r>
              <a:rPr lang="en-US" dirty="0" err="1"/>
              <a:t>brenda</a:t>
            </a:r>
            <a:r>
              <a:rPr lang="en-US" dirty="0"/>
              <a:t> </a:t>
            </a:r>
            <a:r>
              <a:rPr lang="en-US" dirty="0" err="1"/>
              <a:t>Kayra</a:t>
            </a:r>
            <a:r>
              <a:rPr lang="en-US" dirty="0"/>
              <a:t> design by Eni </a:t>
            </a:r>
            <a:r>
              <a:rPr lang="en-US" dirty="0" err="1"/>
              <a:t>Slosar</a:t>
            </a:r>
            <a:r>
              <a:rPr lang="en-US" dirty="0"/>
              <a:t>, </a:t>
            </a:r>
            <a:r>
              <a:rPr lang="en-US" dirty="0" err="1"/>
              <a:t>volonterka</a:t>
            </a:r>
            <a:r>
              <a:rPr lang="en-US" dirty="0"/>
              <a:t> u </a:t>
            </a:r>
            <a:r>
              <a:rPr lang="en-US" dirty="0" err="1"/>
              <a:t>Centru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rehabilitaciju</a:t>
            </a:r>
            <a:r>
              <a:rPr lang="en-US" dirty="0"/>
              <a:t> Rijeka, </a:t>
            </a:r>
            <a:r>
              <a:rPr lang="en-US" dirty="0" err="1"/>
              <a:t>voditelj</a:t>
            </a:r>
            <a:r>
              <a:rPr lang="en-US" dirty="0"/>
              <a:t> </a:t>
            </a:r>
            <a:r>
              <a:rPr lang="en-US" dirty="0" err="1"/>
              <a:t>likovne</a:t>
            </a:r>
            <a:r>
              <a:rPr lang="en-US" dirty="0"/>
              <a:t> </a:t>
            </a:r>
            <a:r>
              <a:rPr lang="en-US" dirty="0" err="1"/>
              <a:t>radionice</a:t>
            </a:r>
            <a:r>
              <a:rPr lang="en-US" dirty="0"/>
              <a:t>, </a:t>
            </a:r>
            <a:r>
              <a:rPr lang="en-US" dirty="0" err="1"/>
              <a:t>dizajnerica</a:t>
            </a:r>
            <a:r>
              <a:rPr lang="en-US" dirty="0"/>
              <a:t> </a:t>
            </a:r>
            <a:r>
              <a:rPr lang="en-US" dirty="0" err="1"/>
              <a:t>svijeća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PC </a:t>
            </a:r>
            <a:r>
              <a:rPr lang="en-US" dirty="0" err="1"/>
              <a:t>grupu</a:t>
            </a:r>
            <a:r>
              <a:rPr lang="en-US" dirty="0"/>
              <a:t>, </a:t>
            </a:r>
            <a:r>
              <a:rPr lang="en-US" dirty="0" err="1"/>
              <a:t>ilustratorica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0336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Radionica</a:t>
            </a:r>
            <a:r>
              <a:rPr lang="en-US" dirty="0"/>
              <a:t> </a:t>
            </a:r>
            <a:r>
              <a:rPr lang="en-US" dirty="0" err="1"/>
              <a:t>Čarolija</a:t>
            </a:r>
            <a:r>
              <a:rPr lang="en-US" dirty="0"/>
              <a:t> u </a:t>
            </a:r>
            <a:r>
              <a:rPr lang="en-US" dirty="0" err="1"/>
              <a:t>učionici</a:t>
            </a:r>
            <a:r>
              <a:rPr lang="hr-HR" dirty="0"/>
              <a:t>, Opatija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Cilj: u</a:t>
            </a:r>
            <a:r>
              <a:rPr lang="en-US" dirty="0" err="1"/>
              <a:t>poznavanje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s </a:t>
            </a:r>
            <a:r>
              <a:rPr lang="en-US" dirty="0" err="1"/>
              <a:t>metodom</a:t>
            </a:r>
            <a:r>
              <a:rPr lang="en-US" dirty="0"/>
              <a:t> </a:t>
            </a:r>
            <a:r>
              <a:rPr lang="en-US" dirty="0" err="1"/>
              <a:t>fraktalnih</a:t>
            </a:r>
            <a:r>
              <a:rPr lang="en-US" dirty="0"/>
              <a:t> </a:t>
            </a:r>
            <a:r>
              <a:rPr lang="en-US" dirty="0" err="1"/>
              <a:t>crteža</a:t>
            </a:r>
            <a:r>
              <a:rPr lang="en-US" dirty="0"/>
              <a:t> i </a:t>
            </a:r>
            <a:r>
              <a:rPr lang="en-US" dirty="0" err="1"/>
              <a:t>kreativno</a:t>
            </a:r>
            <a:r>
              <a:rPr lang="en-US" dirty="0"/>
              <a:t> </a:t>
            </a:r>
            <a:r>
              <a:rPr lang="en-US" dirty="0" err="1"/>
              <a:t>izražavanje</a:t>
            </a:r>
            <a:r>
              <a:rPr lang="hr-HR" dirty="0"/>
              <a:t>, opuštanje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tisak</a:t>
            </a:r>
            <a:r>
              <a:rPr lang="en-US" dirty="0"/>
              <a:t> </a:t>
            </a:r>
            <a:r>
              <a:rPr lang="en-US" dirty="0" err="1"/>
              <a:t>crteža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pernicu</a:t>
            </a:r>
            <a:endParaRPr lang="hr-HR" dirty="0"/>
          </a:p>
          <a:p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radionice</a:t>
            </a:r>
            <a:r>
              <a:rPr lang="en-US" dirty="0"/>
              <a:t> </a:t>
            </a:r>
            <a:r>
              <a:rPr lang="en-US" dirty="0" err="1"/>
              <a:t>znati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u </a:t>
            </a:r>
            <a:r>
              <a:rPr lang="en-US" dirty="0" err="1"/>
              <a:t>sljedećim</a:t>
            </a:r>
            <a:r>
              <a:rPr lang="en-US" dirty="0"/>
              <a:t> </a:t>
            </a:r>
            <a:r>
              <a:rPr lang="en-US" dirty="0" err="1"/>
              <a:t>fraktalnim</a:t>
            </a:r>
            <a:r>
              <a:rPr lang="en-US" dirty="0"/>
              <a:t> </a:t>
            </a:r>
            <a:r>
              <a:rPr lang="en-US" dirty="0" err="1"/>
              <a:t>crtežima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, </a:t>
            </a:r>
            <a:r>
              <a:rPr lang="en-US" dirty="0" err="1"/>
              <a:t>bolju</a:t>
            </a:r>
            <a:r>
              <a:rPr lang="en-US" dirty="0"/>
              <a:t> </a:t>
            </a:r>
            <a:r>
              <a:rPr lang="en-US" dirty="0" err="1"/>
              <a:t>fokusiranost</a:t>
            </a:r>
            <a:r>
              <a:rPr lang="en-US" dirty="0"/>
              <a:t> i </a:t>
            </a:r>
            <a:r>
              <a:rPr lang="en-US" dirty="0" err="1"/>
              <a:t>pažnju</a:t>
            </a:r>
            <a:endParaRPr lang="hr-HR" dirty="0"/>
          </a:p>
          <a:p>
            <a:r>
              <a:rPr lang="en-US" dirty="0"/>
              <a:t> </a:t>
            </a:r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potaknuti</a:t>
            </a:r>
            <a:r>
              <a:rPr lang="en-US" dirty="0"/>
              <a:t> </a:t>
            </a:r>
            <a:r>
              <a:rPr lang="en-US" dirty="0" err="1"/>
              <a:t>razmišljati</a:t>
            </a:r>
            <a:r>
              <a:rPr lang="en-US" dirty="0"/>
              <a:t> o </a:t>
            </a:r>
            <a:r>
              <a:rPr lang="en-US" dirty="0" err="1"/>
              <a:t>bojama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perspektive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 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287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Slike Opatija radionica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 descr="C:\Users\user\Downloads\IMG-7c705527ccadb7fe1a8005cb6f57055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8" y="-350949"/>
            <a:ext cx="9611931" cy="720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23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 descr="C:\Users\user\Downloads\IMG-d66f557a13958aa6a03f78e6df5a6188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35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IMG-821b0ed96450157a037989c31cf2fa3a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71222" y="0"/>
            <a:ext cx="968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31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2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Radionica u OŠ Zamet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Tehnike opuštanja-</a:t>
            </a:r>
            <a:r>
              <a:rPr lang="hr-HR" dirty="0" err="1"/>
              <a:t>fraktalno</a:t>
            </a:r>
            <a:r>
              <a:rPr lang="hr-HR" dirty="0"/>
              <a:t> crtanje</a:t>
            </a:r>
          </a:p>
          <a:p>
            <a:pPr marL="0" indent="0">
              <a:buNone/>
            </a:pPr>
            <a:r>
              <a:rPr lang="hr-HR" dirty="0"/>
              <a:t>-umjetnički crtež-prigodno borovi i kuglice</a:t>
            </a:r>
          </a:p>
          <a:p>
            <a:pPr marL="0" indent="0">
              <a:buNone/>
            </a:pPr>
            <a:r>
              <a:rPr lang="hr-HR" dirty="0"/>
              <a:t>-provedeno u prosincu 2018. u svim 4 razredima (100tinjak učenika među kojima su bili i potencijalno daroviti pojedinci)</a:t>
            </a:r>
          </a:p>
          <a:p>
            <a:pPr marL="0" indent="0">
              <a:buNone/>
            </a:pPr>
            <a:r>
              <a:rPr lang="hr-HR" dirty="0"/>
              <a:t>-provodila socijalna pedagoginja Sanda </a:t>
            </a:r>
            <a:r>
              <a:rPr lang="hr-HR" dirty="0" err="1"/>
              <a:t>Šoić</a:t>
            </a:r>
            <a:r>
              <a:rPr lang="hr-HR" dirty="0"/>
              <a:t>, educirana </a:t>
            </a:r>
            <a:r>
              <a:rPr lang="hr-HR" dirty="0" err="1"/>
              <a:t>fraktalna</a:t>
            </a:r>
            <a:r>
              <a:rPr lang="hr-HR" dirty="0"/>
              <a:t> crtačica (</a:t>
            </a:r>
            <a:r>
              <a:rPr lang="en-US" dirty="0" err="1"/>
              <a:t>Uvod</a:t>
            </a:r>
            <a:r>
              <a:rPr lang="en-US" dirty="0"/>
              <a:t> u </a:t>
            </a:r>
            <a:r>
              <a:rPr lang="en-US" dirty="0" err="1"/>
              <a:t>metodu</a:t>
            </a:r>
            <a:r>
              <a:rPr lang="en-US" dirty="0"/>
              <a:t> </a:t>
            </a:r>
            <a:r>
              <a:rPr lang="en-US" dirty="0" err="1"/>
              <a:t>fraktalnog</a:t>
            </a:r>
            <a:r>
              <a:rPr lang="en-US" dirty="0"/>
              <a:t> </a:t>
            </a:r>
            <a:r>
              <a:rPr lang="en-US" dirty="0" err="1"/>
              <a:t>crteža</a:t>
            </a:r>
            <a:r>
              <a:rPr lang="en-US" dirty="0"/>
              <a:t> 1. i 2. </a:t>
            </a:r>
            <a:r>
              <a:rPr lang="en-US" dirty="0" err="1"/>
              <a:t>dio</a:t>
            </a:r>
            <a:r>
              <a:rPr lang="en-US" dirty="0"/>
              <a:t>, </a:t>
            </a:r>
            <a:r>
              <a:rPr lang="hr-HR" dirty="0" err="1"/>
              <a:t>Fraktalno</a:t>
            </a:r>
            <a:r>
              <a:rPr lang="hr-HR" dirty="0"/>
              <a:t> crtanje s djecom, </a:t>
            </a:r>
            <a:r>
              <a:rPr lang="en-US" dirty="0" err="1"/>
              <a:t>voditeljica</a:t>
            </a:r>
            <a:r>
              <a:rPr lang="en-US" dirty="0"/>
              <a:t> Martina </a:t>
            </a:r>
            <a:r>
              <a:rPr lang="en-US" dirty="0" err="1"/>
              <a:t>Kosec</a:t>
            </a:r>
            <a:r>
              <a:rPr lang="en-US" dirty="0"/>
              <a:t>, prof.</a:t>
            </a:r>
            <a:r>
              <a:rPr lang="hr-HR" dirty="0"/>
              <a:t> </a:t>
            </a:r>
            <a:r>
              <a:rPr lang="en-US" dirty="0" err="1"/>
              <a:t>likovne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hr-HR" dirty="0"/>
              <a:t>; </a:t>
            </a:r>
            <a:r>
              <a:rPr lang="hr-HR" dirty="0" err="1"/>
              <a:t>Zen</a:t>
            </a:r>
            <a:r>
              <a:rPr lang="hr-HR" dirty="0"/>
              <a:t> </a:t>
            </a:r>
            <a:r>
              <a:rPr lang="hr-HR" dirty="0" err="1"/>
              <a:t>fraktali</a:t>
            </a:r>
            <a:r>
              <a:rPr lang="hr-HR" dirty="0"/>
              <a:t>, voditeljica Ana Pavičić) u sklopu </a:t>
            </a:r>
            <a:r>
              <a:rPr lang="hr-HR" dirty="0" err="1"/>
              <a:t>Zdrastvenog</a:t>
            </a:r>
            <a:r>
              <a:rPr lang="hr-HR" dirty="0"/>
              <a:t> kluba.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Cilj: upoznati učenike s </a:t>
            </a:r>
            <a:r>
              <a:rPr lang="hr-HR" dirty="0" err="1"/>
              <a:t>fraktalnim</a:t>
            </a:r>
            <a:r>
              <a:rPr lang="hr-HR" dirty="0"/>
              <a:t> crtežom kao jednom od tehnika opuštanja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4256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fraktali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-708338"/>
            <a:ext cx="11320530" cy="86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74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fraktal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5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Opuštanje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000" dirty="0"/>
              <a:t>Opuštati se možemo na različite načine: Joga, vježbanje, „trbušno” disanje, pjevanje, </a:t>
            </a:r>
            <a:r>
              <a:rPr lang="hr-HR" sz="4000"/>
              <a:t>Mindfulness…</a:t>
            </a: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r>
              <a:rPr lang="hr-HR" sz="4000" dirty="0"/>
              <a:t>Možemo i crtati - </a:t>
            </a:r>
            <a:r>
              <a:rPr lang="hr-HR" sz="4000" dirty="0" err="1"/>
              <a:t>fraktale</a:t>
            </a:r>
            <a:endParaRPr lang="hr-HR" sz="4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3422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fraktal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06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s-zamet-ri.skole.hr/upload/os-zamet-ri/images/newsimg/845/Image/IMG_3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95" y="0"/>
            <a:ext cx="8687198" cy="659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33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Evaluacija radionice OŠ Zamet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Učenici su iskazali subjektivan osjećaj veće opuštenosti </a:t>
            </a:r>
          </a:p>
          <a:p>
            <a:r>
              <a:rPr lang="hr-HR" sz="3600" dirty="0"/>
              <a:t>Neki su kasnije crtali </a:t>
            </a:r>
            <a:r>
              <a:rPr lang="hr-HR" sz="3600" dirty="0" err="1"/>
              <a:t>fraktale</a:t>
            </a:r>
            <a:r>
              <a:rPr lang="hr-HR" sz="3600" dirty="0"/>
              <a:t> kako bi se opustili</a:t>
            </a:r>
          </a:p>
          <a:p>
            <a:r>
              <a:rPr lang="hr-HR" sz="3600" dirty="0"/>
              <a:t>Nastavak rada s potencijalno darovitim pojedincima u grupi darovitih u OŠ Zamet</a:t>
            </a:r>
          </a:p>
        </p:txBody>
      </p:sp>
    </p:spTree>
    <p:extLst>
      <p:ext uri="{BB962C8B-B14F-4D97-AF65-F5344CB8AC3E}">
        <p14:creationId xmlns:p14="http://schemas.microsoft.com/office/powerpoint/2010/main" val="3685302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Boje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u="sng" dirty="0"/>
              <a:t>Utjecaj boja na raspoloženje i zdravlje</a:t>
            </a:r>
          </a:p>
          <a:p>
            <a:r>
              <a:rPr lang="hr-HR" dirty="0"/>
              <a:t>znanstvenici proučavaju </a:t>
            </a:r>
            <a:r>
              <a:rPr lang="hr-HR" u="sng" dirty="0"/>
              <a:t>utjecaj boja na naš razvoj</a:t>
            </a:r>
            <a:r>
              <a:rPr lang="hr-HR" dirty="0"/>
              <a:t> </a:t>
            </a:r>
          </a:p>
          <a:p>
            <a:r>
              <a:rPr lang="hr-HR" dirty="0"/>
              <a:t>razvili raznovrsne metode </a:t>
            </a:r>
            <a:r>
              <a:rPr lang="hr-HR" u="sng" dirty="0"/>
              <a:t>liječenja pomoću boja </a:t>
            </a:r>
          </a:p>
          <a:p>
            <a:r>
              <a:rPr lang="hr-HR" dirty="0"/>
              <a:t>boja utječe na rad i razvoj mozga</a:t>
            </a:r>
          </a:p>
          <a:p>
            <a:r>
              <a:rPr lang="hr-HR" dirty="0"/>
              <a:t>obilje boja na našim crtežima omogućuje nam ostvarenje obilja u svakodnevnom životu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4990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Boje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9640" y="1690688"/>
            <a:ext cx="10515600" cy="435133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hr-HR" dirty="0"/>
              <a:t>-bojanje smiruje</a:t>
            </a:r>
          </a:p>
          <a:p>
            <a:pPr marL="0" indent="0">
              <a:buNone/>
            </a:pPr>
            <a:r>
              <a:rPr lang="hr-HR" dirty="0"/>
              <a:t>-za vrijeme bojenja pažnja učenika je usmjerena na kreativnost a ne na probleme.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1078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Boje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1266093"/>
            <a:ext cx="9124950" cy="4910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crtanja</a:t>
            </a:r>
            <a:r>
              <a:rPr lang="en-US" dirty="0"/>
              <a:t> </a:t>
            </a:r>
            <a:r>
              <a:rPr lang="en-US" dirty="0" err="1"/>
              <a:t>fraktala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određeno</a:t>
            </a:r>
            <a:r>
              <a:rPr lang="en-US" dirty="0"/>
              <a:t> </a:t>
            </a:r>
            <a:r>
              <a:rPr lang="en-US" dirty="0" err="1"/>
              <a:t>značenje</a:t>
            </a:r>
            <a:r>
              <a:rPr lang="en-US" dirty="0"/>
              <a:t> </a:t>
            </a:r>
            <a:r>
              <a:rPr lang="en-US" dirty="0" err="1"/>
              <a:t>boja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specifično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metodu</a:t>
            </a:r>
            <a:r>
              <a:rPr lang="en-US" dirty="0"/>
              <a:t>. </a:t>
            </a:r>
            <a:endParaRPr lang="hr-HR" dirty="0"/>
          </a:p>
          <a:p>
            <a:r>
              <a:rPr lang="en-US" dirty="0"/>
              <a:t>Ono ne </a:t>
            </a:r>
            <a:r>
              <a:rPr lang="en-US" dirty="0" err="1"/>
              <a:t>ovisi</a:t>
            </a:r>
            <a:r>
              <a:rPr lang="en-US" dirty="0"/>
              <a:t> o </a:t>
            </a:r>
            <a:r>
              <a:rPr lang="en-US" dirty="0" err="1"/>
              <a:t>simboličkom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asocijativnom</a:t>
            </a:r>
            <a:r>
              <a:rPr lang="en-US" dirty="0"/>
              <a:t> </a:t>
            </a:r>
            <a:r>
              <a:rPr lang="en-US" dirty="0" err="1"/>
              <a:t>značenju</a:t>
            </a:r>
            <a:r>
              <a:rPr lang="en-US" dirty="0"/>
              <a:t>  </a:t>
            </a:r>
            <a:r>
              <a:rPr lang="en-US" dirty="0" err="1"/>
              <a:t>boja</a:t>
            </a:r>
            <a:r>
              <a:rPr lang="en-US" dirty="0"/>
              <a:t> u </a:t>
            </a:r>
            <a:r>
              <a:rPr lang="en-US" dirty="0" err="1"/>
              <a:t>pojedinim</a:t>
            </a:r>
            <a:r>
              <a:rPr lang="en-US" dirty="0"/>
              <a:t> </a:t>
            </a:r>
            <a:r>
              <a:rPr lang="en-US" dirty="0" err="1"/>
              <a:t>kulturama</a:t>
            </a:r>
            <a:r>
              <a:rPr lang="en-US" dirty="0"/>
              <a:t>.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boja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drukčije</a:t>
            </a:r>
            <a:r>
              <a:rPr lang="en-US" dirty="0"/>
              <a:t> </a:t>
            </a:r>
            <a:r>
              <a:rPr lang="en-US" dirty="0" err="1"/>
              <a:t>djelovanje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boja</a:t>
            </a:r>
            <a:r>
              <a:rPr lang="en-US" dirty="0"/>
              <a:t> je </a:t>
            </a:r>
            <a:r>
              <a:rPr lang="en-US" dirty="0" err="1"/>
              <a:t>važna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potrebna</a:t>
            </a:r>
            <a:r>
              <a:rPr lang="en-US" dirty="0"/>
              <a:t>.  </a:t>
            </a:r>
            <a:endParaRPr lang="hr-HR" dirty="0"/>
          </a:p>
          <a:p>
            <a:r>
              <a:rPr lang="en-US" dirty="0" err="1"/>
              <a:t>Boje</a:t>
            </a:r>
            <a:r>
              <a:rPr lang="en-US" dirty="0"/>
              <a:t> bud</a:t>
            </a:r>
            <a:r>
              <a:rPr lang="hr-HR" dirty="0"/>
              <a:t>e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smir</a:t>
            </a:r>
            <a:r>
              <a:rPr lang="hr-HR" dirty="0"/>
              <a:t>uju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nemire</a:t>
            </a:r>
            <a:endParaRPr lang="hr-HR" dirty="0"/>
          </a:p>
          <a:p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trenuci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</a:t>
            </a:r>
            <a:r>
              <a:rPr lang="en-US" dirty="0" err="1"/>
              <a:t>trebamo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, a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.</a:t>
            </a:r>
            <a:endParaRPr lang="hr-HR" dirty="0"/>
          </a:p>
          <a:p>
            <a:pPr marL="0" indent="0">
              <a:buNone/>
            </a:pPr>
            <a:endParaRPr lang="hr-HR" dirty="0">
              <a:solidFill>
                <a:srgbClr val="7030A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10065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BOJA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Koristeći određene boje u preporučenim omjerima radimo na svom zdravlju, obrazovanju, obiteljskim i prijateljskim odnosima. </a:t>
            </a:r>
          </a:p>
          <a:p>
            <a:r>
              <a:rPr lang="hr-HR" dirty="0"/>
              <a:t>Boje pomažu u postizanju unutarnje smirenosti, jačanju snage i energije.</a:t>
            </a:r>
          </a:p>
          <a:p>
            <a:endParaRPr lang="hr-HR" dirty="0"/>
          </a:p>
          <a:p>
            <a:r>
              <a:rPr lang="hr-HR" dirty="0"/>
              <a:t>Crtanje elemenata utječe na aktiviranje raznih centara u mozgu i razvija kognitivne funkcije.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2602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4746"/>
            <a:ext cx="8174671" cy="6431199"/>
          </a:xfrm>
        </p:spPr>
      </p:pic>
    </p:spTree>
    <p:extLst>
      <p:ext uri="{BB962C8B-B14F-4D97-AF65-F5344CB8AC3E}">
        <p14:creationId xmlns:p14="http://schemas.microsoft.com/office/powerpoint/2010/main" val="1667296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Kombiniranje boja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Tamne boje su potrebne ali idu samo u mala polja</a:t>
            </a:r>
          </a:p>
          <a:p>
            <a:r>
              <a:rPr lang="hr-HR" dirty="0"/>
              <a:t>Srednje tamne boje idu u mala i srednja polja</a:t>
            </a:r>
          </a:p>
          <a:p>
            <a:r>
              <a:rPr lang="hr-HR" dirty="0"/>
              <a:t>Svijetle boje idu u sva polja pa i u velika polja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56974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780" y="330592"/>
            <a:ext cx="8756949" cy="65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6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Metoda</a:t>
            </a:r>
            <a:r>
              <a:rPr lang="en-US" sz="4000" dirty="0"/>
              <a:t> </a:t>
            </a:r>
            <a:r>
              <a:rPr lang="en-US" sz="4000" dirty="0" err="1"/>
              <a:t>fraktalnog</a:t>
            </a:r>
            <a:r>
              <a:rPr lang="en-US" sz="4000" dirty="0"/>
              <a:t> </a:t>
            </a:r>
            <a:r>
              <a:rPr lang="en-US" sz="4000" dirty="0" err="1"/>
              <a:t>crteža</a:t>
            </a:r>
            <a:r>
              <a:rPr lang="en-US" sz="4000" dirty="0"/>
              <a:t> dobra je </a:t>
            </a:r>
            <a:r>
              <a:rPr lang="en-US" sz="4000" dirty="0" err="1"/>
              <a:t>za</a:t>
            </a:r>
            <a:r>
              <a:rPr lang="en-US" sz="4000" dirty="0"/>
              <a:t> </a:t>
            </a:r>
            <a:r>
              <a:rPr lang="hr-HR" sz="4000" dirty="0"/>
              <a:t>potencijalno darovitu </a:t>
            </a:r>
            <a:r>
              <a:rPr lang="en-US" sz="4000" dirty="0" err="1"/>
              <a:t>djecu</a:t>
            </a:r>
            <a:r>
              <a:rPr lang="en-US" sz="4000" dirty="0"/>
              <a:t> </a:t>
            </a:r>
            <a:r>
              <a:rPr lang="hr-HR" sz="4000" dirty="0"/>
              <a:t>ali za svu ostalu djecu </a:t>
            </a:r>
            <a:r>
              <a:rPr lang="en-US" sz="4000" dirty="0"/>
              <a:t>i </a:t>
            </a:r>
            <a:r>
              <a:rPr lang="en-US" sz="4000" dirty="0" err="1"/>
              <a:t>odrasle</a:t>
            </a:r>
            <a:r>
              <a:rPr lang="en-US" sz="4000" dirty="0"/>
              <a:t>. </a:t>
            </a:r>
            <a:endParaRPr lang="hr-HR" sz="4000" dirty="0"/>
          </a:p>
          <a:p>
            <a:pPr marL="0" indent="0">
              <a:buNone/>
            </a:pPr>
            <a:r>
              <a:rPr lang="en-US" sz="4000" dirty="0"/>
              <a:t>Dob, </a:t>
            </a:r>
            <a:r>
              <a:rPr lang="en-US" sz="4000" dirty="0" err="1"/>
              <a:t>obrazovanje</a:t>
            </a:r>
            <a:r>
              <a:rPr lang="en-US" sz="4000" dirty="0"/>
              <a:t> i talent </a:t>
            </a:r>
            <a:r>
              <a:rPr lang="en-US" sz="4000" dirty="0" err="1"/>
              <a:t>nisu</a:t>
            </a:r>
            <a:r>
              <a:rPr lang="en-US" sz="4000" dirty="0"/>
              <a:t> </a:t>
            </a:r>
            <a:r>
              <a:rPr lang="hr-HR" sz="4000" dirty="0"/>
              <a:t>presudni</a:t>
            </a:r>
            <a:r>
              <a:rPr lang="en-US" sz="4000" dirty="0"/>
              <a:t>. </a:t>
            </a:r>
            <a:endParaRPr lang="hr-HR" sz="4000" dirty="0"/>
          </a:p>
          <a:p>
            <a:pPr marL="0" indent="0">
              <a:buNone/>
            </a:pPr>
            <a:r>
              <a:rPr lang="en-US" sz="4000" dirty="0" err="1"/>
              <a:t>Fraktalne</a:t>
            </a:r>
            <a:r>
              <a:rPr lang="en-US" sz="4000" dirty="0"/>
              <a:t> </a:t>
            </a:r>
            <a:r>
              <a:rPr lang="en-US" sz="4000" dirty="0" err="1"/>
              <a:t>crteže</a:t>
            </a:r>
            <a:r>
              <a:rPr lang="en-US" sz="4000" dirty="0"/>
              <a:t> </a:t>
            </a:r>
            <a:r>
              <a:rPr lang="en-US" sz="4000" dirty="0" err="1"/>
              <a:t>može</a:t>
            </a:r>
            <a:r>
              <a:rPr lang="en-US" sz="4000" dirty="0"/>
              <a:t> </a:t>
            </a:r>
            <a:r>
              <a:rPr lang="en-US" sz="4000" dirty="0" err="1"/>
              <a:t>crtati</a:t>
            </a:r>
            <a:r>
              <a:rPr lang="en-US" sz="4000" dirty="0"/>
              <a:t> </a:t>
            </a:r>
            <a:r>
              <a:rPr lang="en-US" sz="4000" dirty="0" err="1"/>
              <a:t>svatko</a:t>
            </a:r>
            <a:r>
              <a:rPr lang="en-US" sz="4000" dirty="0"/>
              <a:t> </a:t>
            </a:r>
            <a:r>
              <a:rPr lang="en-US" sz="4000" dirty="0" err="1"/>
              <a:t>tko</a:t>
            </a:r>
            <a:r>
              <a:rPr lang="en-US" sz="4000" dirty="0"/>
              <a:t> </a:t>
            </a:r>
            <a:r>
              <a:rPr lang="en-US" sz="4000" dirty="0" err="1"/>
              <a:t>može</a:t>
            </a:r>
            <a:r>
              <a:rPr lang="en-US" sz="4000" dirty="0"/>
              <a:t> </a:t>
            </a:r>
            <a:r>
              <a:rPr lang="en-US" sz="4000" dirty="0" err="1"/>
              <a:t>držati</a:t>
            </a:r>
            <a:r>
              <a:rPr lang="en-US" sz="4000" dirty="0"/>
              <a:t> </a:t>
            </a:r>
            <a:r>
              <a:rPr lang="en-US" sz="4000" dirty="0" err="1"/>
              <a:t>olovku</a:t>
            </a:r>
            <a:r>
              <a:rPr lang="en-US" sz="4000" dirty="0"/>
              <a:t> u </a:t>
            </a:r>
            <a:r>
              <a:rPr lang="en-US" sz="4000" dirty="0" err="1"/>
              <a:t>ruci</a:t>
            </a:r>
            <a:r>
              <a:rPr lang="en-US" sz="4000" dirty="0"/>
              <a:t>.</a:t>
            </a:r>
            <a:endParaRPr lang="hr-HR" sz="4000" dirty="0"/>
          </a:p>
          <a:p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1788002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 s djecom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Dijete u krizi-hitna pomoć: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dajemo mali format</a:t>
            </a:r>
          </a:p>
          <a:p>
            <a:r>
              <a:rPr lang="hr-HR" dirty="0"/>
              <a:t>dajemo samo svijetle boje</a:t>
            </a:r>
          </a:p>
          <a:p>
            <a:r>
              <a:rPr lang="hr-HR" dirty="0"/>
              <a:t>nacrtamo mu mali </a:t>
            </a:r>
            <a:r>
              <a:rPr lang="hr-HR" dirty="0" err="1"/>
              <a:t>fraktal</a:t>
            </a:r>
            <a:r>
              <a:rPr lang="hr-HR" dirty="0"/>
              <a:t> za obojiti</a:t>
            </a:r>
          </a:p>
          <a:p>
            <a:endParaRPr lang="hr-HR" dirty="0"/>
          </a:p>
          <a:p>
            <a:r>
              <a:rPr lang="hr-HR" dirty="0"/>
              <a:t>Ljekovite kombinacije boja za djecu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63422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 s djecom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481071"/>
            <a:ext cx="5157787" cy="875764"/>
          </a:xfrm>
        </p:spPr>
        <p:txBody>
          <a:bodyPr>
            <a:normAutofit/>
          </a:bodyPr>
          <a:lstStyle/>
          <a:p>
            <a:r>
              <a:rPr lang="hr-HR" sz="3200" dirty="0"/>
              <a:t>Motiv bojite: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err="1"/>
              <a:t>rozom</a:t>
            </a:r>
            <a:endParaRPr lang="hr-HR" dirty="0"/>
          </a:p>
          <a:p>
            <a:r>
              <a:rPr lang="hr-HR" dirty="0"/>
              <a:t>žutom</a:t>
            </a:r>
          </a:p>
          <a:p>
            <a:r>
              <a:rPr lang="hr-HR" dirty="0"/>
              <a:t>bojom kože</a:t>
            </a:r>
          </a:p>
          <a:p>
            <a:r>
              <a:rPr lang="hr-HR" dirty="0"/>
              <a:t>narančastom</a:t>
            </a:r>
          </a:p>
          <a:p>
            <a:r>
              <a:rPr lang="hr-HR" dirty="0"/>
              <a:t>sv. smeđom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37034"/>
          </a:xfrm>
        </p:spPr>
        <p:txBody>
          <a:bodyPr>
            <a:normAutofit/>
          </a:bodyPr>
          <a:lstStyle/>
          <a:p>
            <a:r>
              <a:rPr lang="hr-HR" sz="3200" dirty="0"/>
              <a:t>Pozadinu bojite: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zelenom</a:t>
            </a:r>
          </a:p>
          <a:p>
            <a:r>
              <a:rPr lang="hr-HR" dirty="0"/>
              <a:t>plavom</a:t>
            </a:r>
          </a:p>
          <a:p>
            <a:r>
              <a:rPr lang="hr-HR" dirty="0"/>
              <a:t>tirkiznom</a:t>
            </a:r>
          </a:p>
          <a:p>
            <a:r>
              <a:rPr lang="hr-HR" dirty="0"/>
              <a:t>sv. ljubičastom</a:t>
            </a:r>
          </a:p>
        </p:txBody>
      </p:sp>
    </p:spTree>
    <p:extLst>
      <p:ext uri="{BB962C8B-B14F-4D97-AF65-F5344CB8AC3E}">
        <p14:creationId xmlns:p14="http://schemas.microsoft.com/office/powerpoint/2010/main" val="13919582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 s djecom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 5 godina (roditelj i dijete)</a:t>
            </a:r>
          </a:p>
          <a:p>
            <a:r>
              <a:rPr lang="hr-HR" dirty="0"/>
              <a:t>Crtanje s dvije ruke zatvorenih očiju-leptir, bor</a:t>
            </a:r>
          </a:p>
          <a:p>
            <a:r>
              <a:rPr lang="hr-HR" dirty="0"/>
              <a:t>U mreži traže oblike i likove- dodaju oči i oboje</a:t>
            </a:r>
          </a:p>
          <a:p>
            <a:r>
              <a:rPr lang="hr-HR" dirty="0"/>
              <a:t>Crtanje i bojanje po potrebi (za sutrašnje ispitivanje..) prema uputama </a:t>
            </a:r>
          </a:p>
          <a:p>
            <a:pPr marL="0" indent="0">
              <a:buNone/>
            </a:pPr>
            <a:r>
              <a:rPr lang="hr-HR" dirty="0"/>
              <a:t>o kombinacijama boja</a:t>
            </a:r>
          </a:p>
        </p:txBody>
      </p:sp>
    </p:spTree>
    <p:extLst>
      <p:ext uri="{BB962C8B-B14F-4D97-AF65-F5344CB8AC3E}">
        <p14:creationId xmlns:p14="http://schemas.microsoft.com/office/powerpoint/2010/main" val="15278821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 s djecom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Ponavljati nenametljivo pravila: tamne boje samo u mala polja ali nikada ne reći da je pogrešno</a:t>
            </a:r>
          </a:p>
          <a:p>
            <a:r>
              <a:rPr lang="hr-HR" sz="3200" dirty="0"/>
              <a:t>Bojiti 20ak minuta odjednom</a:t>
            </a:r>
          </a:p>
          <a:p>
            <a:r>
              <a:rPr lang="hr-HR" sz="3200" dirty="0"/>
              <a:t>Neka djeca su crtala samo 3 crteža potencijala i već je došlo do promjena (u domovima za odgoj)</a:t>
            </a:r>
          </a:p>
          <a:p>
            <a:r>
              <a:rPr lang="hr-HR" sz="3200" dirty="0"/>
              <a:t>Može im se dati slika kornjače, </a:t>
            </a:r>
            <a:r>
              <a:rPr lang="hr-HR" sz="3200" dirty="0" err="1"/>
              <a:t>psa.</a:t>
            </a:r>
            <a:r>
              <a:rPr lang="hr-HR" sz="3200" dirty="0"/>
              <a:t>. , na nju nacrtaju mrežu i </a:t>
            </a:r>
            <a:r>
              <a:rPr lang="hr-HR" sz="3200" dirty="0" err="1"/>
              <a:t>obojaju</a:t>
            </a:r>
            <a:r>
              <a:rPr lang="hr-HR" sz="3200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59003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 s djecom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/>
              <a:t>Može se voditi djetetova ruka (dobrobit za razvoj mozga) </a:t>
            </a:r>
          </a:p>
          <a:p>
            <a:r>
              <a:rPr lang="hr-HR" sz="3200" dirty="0"/>
              <a:t>U grupi potencijalno darovitih, produžnom boravku, PSP-u</a:t>
            </a:r>
          </a:p>
          <a:p>
            <a:r>
              <a:rPr lang="hr-HR" sz="3200" dirty="0"/>
              <a:t>Mogu crtati pod satom 5 minuta (za koncentraciju i pažnju ili kratko opuštanje)</a:t>
            </a:r>
          </a:p>
          <a:p>
            <a:r>
              <a:rPr lang="hr-HR" sz="3200" dirty="0"/>
              <a:t>4. r mogu kvalitetno odraditi crtež</a:t>
            </a:r>
          </a:p>
          <a:p>
            <a:r>
              <a:rPr lang="hr-HR" sz="3200" dirty="0"/>
              <a:t>7. i 8.r crtaju skoro kao odrasli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48758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Voditelji i pomagači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Možemo koristiti i za dijete ili grupu koju inače vodimo da bi se umirili </a:t>
            </a:r>
          </a:p>
          <a:p>
            <a:r>
              <a:rPr lang="hr-HR" dirty="0"/>
              <a:t>Sami trebamo biti educirani i nacrtati svoj ciklus ako želimo raditi </a:t>
            </a:r>
            <a:r>
              <a:rPr lang="hr-HR" dirty="0" err="1"/>
              <a:t>fraktalno</a:t>
            </a:r>
            <a:r>
              <a:rPr lang="hr-HR" dirty="0"/>
              <a:t> crtanje s ostalima (voditelj)</a:t>
            </a:r>
          </a:p>
          <a:p>
            <a:r>
              <a:rPr lang="hr-HR" dirty="0"/>
              <a:t>Majka/otac su pomagači (potiču potencijalno darovito dijete i nenametljivo podsjećaju na pravila)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8718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Crtančica</a:t>
            </a:r>
            <a:r>
              <a:rPr lang="hr-HR" dirty="0"/>
              <a:t> paučića Vida </a:t>
            </a:r>
            <a:br>
              <a:rPr lang="hr-HR" dirty="0"/>
            </a:br>
            <a:r>
              <a:rPr lang="hr-HR" dirty="0"/>
              <a:t>knjiga/radna bilježnica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Program rada za djecu</a:t>
            </a:r>
          </a:p>
          <a:p>
            <a:r>
              <a:rPr lang="hr-HR" dirty="0" err="1"/>
              <a:t>Bojaju</a:t>
            </a:r>
            <a:r>
              <a:rPr lang="hr-HR" dirty="0"/>
              <a:t> vlastite </a:t>
            </a:r>
            <a:r>
              <a:rPr lang="hr-HR" dirty="0" err="1"/>
              <a:t>bojanke</a:t>
            </a:r>
            <a:r>
              <a:rPr lang="hr-HR" dirty="0"/>
              <a:t> (</a:t>
            </a:r>
            <a:r>
              <a:rPr lang="hr-HR" dirty="0" err="1"/>
              <a:t>bojanke</a:t>
            </a:r>
            <a:r>
              <a:rPr lang="hr-HR" dirty="0"/>
              <a:t> za odrasle su popularne)</a:t>
            </a:r>
          </a:p>
          <a:p>
            <a:r>
              <a:rPr lang="hr-HR" dirty="0"/>
              <a:t>Osmislila Martina </a:t>
            </a:r>
            <a:r>
              <a:rPr lang="hr-HR" dirty="0" err="1"/>
              <a:t>Kosec</a:t>
            </a:r>
            <a:r>
              <a:rPr lang="hr-HR" dirty="0"/>
              <a:t> i Sanela </a:t>
            </a:r>
            <a:r>
              <a:rPr lang="hr-HR" dirty="0" err="1"/>
              <a:t>Grazia</a:t>
            </a:r>
            <a:endParaRPr lang="hr-HR" dirty="0"/>
          </a:p>
          <a:p>
            <a:r>
              <a:rPr lang="hr-HR" dirty="0"/>
              <a:t>Martina </a:t>
            </a:r>
            <a:r>
              <a:rPr lang="hr-HR" dirty="0" err="1"/>
              <a:t>Kosec</a:t>
            </a:r>
            <a:r>
              <a:rPr lang="hr-HR" dirty="0"/>
              <a:t> predstavnica Metode </a:t>
            </a:r>
            <a:r>
              <a:rPr lang="hr-HR" dirty="0" err="1"/>
              <a:t>fraktlnog</a:t>
            </a:r>
            <a:r>
              <a:rPr lang="hr-HR" dirty="0"/>
              <a:t> crtanja za Hrvatsku</a:t>
            </a:r>
          </a:p>
          <a:p>
            <a:r>
              <a:rPr lang="hr-HR" dirty="0"/>
              <a:t>Kroz priče i vođeno crtanje djeca razvijaju svoje potencijale i stvaraju kvalitetan odnos s pomagačem </a:t>
            </a:r>
          </a:p>
          <a:p>
            <a:r>
              <a:rPr lang="hr-HR" dirty="0"/>
              <a:t>Boje i elementi su pomno izabrani </a:t>
            </a:r>
          </a:p>
          <a:p>
            <a:r>
              <a:rPr lang="hr-HR" dirty="0"/>
              <a:t>Rukom ispisuju elemente po zraku, po ploči i papiru i tek onda u </a:t>
            </a:r>
            <a:r>
              <a:rPr lang="hr-HR" dirty="0" err="1"/>
              <a:t>Crtančicu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20148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 više informacija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Martina </a:t>
            </a:r>
            <a:r>
              <a:rPr lang="hr-HR" dirty="0" err="1"/>
              <a:t>Kosec</a:t>
            </a:r>
            <a:r>
              <a:rPr lang="hr-HR" dirty="0"/>
              <a:t>,prof. likovne kulture</a:t>
            </a:r>
          </a:p>
          <a:p>
            <a:pPr marL="0" indent="0">
              <a:buNone/>
            </a:pPr>
            <a:r>
              <a:rPr lang="hr-HR" dirty="0"/>
              <a:t>   Puni potencijal 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hr-HR" dirty="0" err="1">
                <a:hlinkClick r:id="rId2"/>
              </a:rPr>
              <a:t>martina</a:t>
            </a:r>
            <a:r>
              <a:rPr lang="hr-HR" dirty="0">
                <a:hlinkClick r:id="rId2"/>
              </a:rPr>
              <a:t>@puni-</a:t>
            </a:r>
            <a:r>
              <a:rPr lang="hr-HR" dirty="0" err="1">
                <a:hlinkClick r:id="rId2"/>
              </a:rPr>
              <a:t>potencijal.hr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</a:t>
            </a:r>
            <a:r>
              <a:rPr lang="hr-HR" dirty="0" err="1">
                <a:hlinkClick r:id="rId3"/>
              </a:rPr>
              <a:t>www.crtanje</a:t>
            </a:r>
            <a:r>
              <a:rPr lang="hr-HR" dirty="0">
                <a:hlinkClick r:id="rId3"/>
              </a:rPr>
              <a:t>-</a:t>
            </a:r>
            <a:r>
              <a:rPr lang="hr-HR" dirty="0" err="1">
                <a:hlinkClick r:id="rId3"/>
              </a:rPr>
              <a:t>fraktala.com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42830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„Izvornik </a:t>
            </a:r>
            <a:r>
              <a:rPr lang="hr-HR" dirty="0" err="1"/>
              <a:t>fraktalne</a:t>
            </a:r>
            <a:r>
              <a:rPr lang="hr-HR" dirty="0"/>
              <a:t> mudrosti” T. Z. </a:t>
            </a:r>
            <a:r>
              <a:rPr lang="hr-HR" dirty="0" err="1"/>
              <a:t>Polujahtova</a:t>
            </a:r>
            <a:r>
              <a:rPr lang="hr-HR" dirty="0"/>
              <a:t>, A. E. </a:t>
            </a:r>
            <a:r>
              <a:rPr lang="hr-HR" dirty="0" err="1"/>
              <a:t>Komov</a:t>
            </a:r>
            <a:endParaRPr lang="hr-HR" sz="2000" dirty="0"/>
          </a:p>
          <a:p>
            <a:r>
              <a:rPr lang="hr-HR" dirty="0"/>
              <a:t>„Put ljubavi put k sebi” D. </a:t>
            </a:r>
            <a:r>
              <a:rPr lang="hr-HR" dirty="0" err="1"/>
              <a:t>Muck</a:t>
            </a:r>
            <a:r>
              <a:rPr lang="hr-HR" dirty="0"/>
              <a:t>, M. </a:t>
            </a:r>
            <a:r>
              <a:rPr lang="hr-HR" dirty="0" err="1"/>
              <a:t>Kosec</a:t>
            </a:r>
            <a:endParaRPr lang="hr-HR" dirty="0"/>
          </a:p>
          <a:p>
            <a:r>
              <a:rPr lang="hr-HR" dirty="0"/>
              <a:t>„</a:t>
            </a:r>
            <a:r>
              <a:rPr lang="hr-HR" dirty="0" err="1"/>
              <a:t>Crtančica</a:t>
            </a:r>
            <a:r>
              <a:rPr lang="hr-HR" dirty="0"/>
              <a:t> paučića Vida” M. </a:t>
            </a:r>
            <a:r>
              <a:rPr lang="hr-HR" dirty="0" err="1"/>
              <a:t>Kosec</a:t>
            </a:r>
            <a:r>
              <a:rPr lang="hr-HR" dirty="0"/>
              <a:t> i S. </a:t>
            </a:r>
            <a:r>
              <a:rPr lang="hr-HR" dirty="0" err="1"/>
              <a:t>Grazia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52606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dolasku i pozornosti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2050" name="Slika 5" descr="E:\Users\SocPedagog\Pictures\fraktali sasa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88" y="1519312"/>
            <a:ext cx="3624084" cy="256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Slika 2" descr="E:\Users\SocPedagog\Pictures\fraktali sasa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22" y="2096087"/>
            <a:ext cx="4020974" cy="28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Slika 4" descr="E:\Users\SocPedagog\Pictures\fraktali sasa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99" y="4436087"/>
            <a:ext cx="2853324" cy="203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5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09" y="308499"/>
            <a:ext cx="9367982" cy="62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8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Autorica metode crtanja </a:t>
            </a:r>
            <a:r>
              <a:rPr lang="hr-HR" dirty="0" err="1"/>
              <a:t>fraktala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 err="1"/>
              <a:t>Tanzilija</a:t>
            </a:r>
            <a:r>
              <a:rPr lang="hr-HR" sz="3600" dirty="0"/>
              <a:t> </a:t>
            </a:r>
            <a:r>
              <a:rPr lang="hr-HR" sz="3600" dirty="0" err="1"/>
              <a:t>Zakirovna</a:t>
            </a:r>
            <a:r>
              <a:rPr lang="hr-HR" sz="3600" dirty="0"/>
              <a:t> </a:t>
            </a:r>
            <a:r>
              <a:rPr lang="hr-HR" sz="3600" dirty="0" err="1"/>
              <a:t>Polujahtova</a:t>
            </a:r>
            <a:r>
              <a:rPr lang="hr-HR" sz="3600" dirty="0"/>
              <a:t> iz Rusije</a:t>
            </a:r>
          </a:p>
          <a:p>
            <a:r>
              <a:rPr lang="hr-HR" sz="3600" dirty="0"/>
              <a:t>klinička psihologinja i obiteljska terapeutkinja </a:t>
            </a:r>
          </a:p>
          <a:p>
            <a:r>
              <a:rPr lang="hr-HR" sz="3600" dirty="0" err="1"/>
              <a:t>fraktalnu</a:t>
            </a:r>
            <a:r>
              <a:rPr lang="hr-HR" sz="3600" dirty="0"/>
              <a:t> </a:t>
            </a:r>
            <a:r>
              <a:rPr lang="hr-HR" sz="3600" dirty="0" err="1"/>
              <a:t>art</a:t>
            </a:r>
            <a:r>
              <a:rPr lang="hr-HR" sz="3600" dirty="0"/>
              <a:t> terapiju osmislila i razvila prije dvadesetak godina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228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err="1"/>
              <a:t>Fraktali</a:t>
            </a:r>
            <a:r>
              <a:rPr lang="hr-HR" dirty="0"/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err="1"/>
              <a:t>fraktal</a:t>
            </a:r>
            <a:r>
              <a:rPr lang="hr-HR" sz="3200" dirty="0"/>
              <a:t> je </a:t>
            </a:r>
            <a:r>
              <a:rPr lang="hr-HR" sz="3200" dirty="0" err="1"/>
              <a:t>neprestalni</a:t>
            </a:r>
            <a:r>
              <a:rPr lang="hr-HR" sz="3200" dirty="0"/>
              <a:t> uzorak</a:t>
            </a:r>
          </a:p>
          <a:p>
            <a:r>
              <a:rPr lang="hr-HR" sz="3200" dirty="0"/>
              <a:t>pojam </a:t>
            </a:r>
            <a:r>
              <a:rPr lang="hr-HR" sz="3200" dirty="0" err="1"/>
              <a:t>fraktala</a:t>
            </a:r>
            <a:r>
              <a:rPr lang="hr-HR" sz="3200" dirty="0"/>
              <a:t> je matematički a skovao ga je </a:t>
            </a:r>
            <a:r>
              <a:rPr lang="hr-HR" sz="3200" dirty="0" err="1"/>
              <a:t>Benoit</a:t>
            </a:r>
            <a:r>
              <a:rPr lang="hr-HR" sz="3200" dirty="0"/>
              <a:t> B. </a:t>
            </a:r>
            <a:r>
              <a:rPr lang="hr-HR" sz="3200" dirty="0" err="1"/>
              <a:t>Mandelbrot</a:t>
            </a:r>
            <a:r>
              <a:rPr lang="hr-HR" sz="3200" dirty="0"/>
              <a:t>, koji tvrdi da </a:t>
            </a:r>
            <a:r>
              <a:rPr lang="hr-HR" sz="3200" dirty="0" err="1"/>
              <a:t>fraktal</a:t>
            </a:r>
            <a:r>
              <a:rPr lang="hr-HR" sz="3200" dirty="0"/>
              <a:t> u svakom najmanjem dijelu  ima istu strukturu kao cjelina</a:t>
            </a:r>
          </a:p>
          <a:p>
            <a:r>
              <a:rPr lang="hr-HR" sz="3200" dirty="0"/>
              <a:t>kad se od jedne cjeline odvoji njezin i najmanji komadić, on sadrži isto što i cjelina.</a:t>
            </a:r>
          </a:p>
        </p:txBody>
      </p:sp>
    </p:spTree>
    <p:extLst>
      <p:ext uri="{BB962C8B-B14F-4D97-AF65-F5344CB8AC3E}">
        <p14:creationId xmlns:p14="http://schemas.microsoft.com/office/powerpoint/2010/main" val="313776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Fraktali</a:t>
            </a:r>
            <a:r>
              <a:rPr lang="hr-HR" dirty="0"/>
              <a:t> u prirodi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 err="1"/>
              <a:t>Fraktalni</a:t>
            </a:r>
            <a:r>
              <a:rPr lang="hr-HR" sz="3600" dirty="0"/>
              <a:t> obrasci su nam poznati iz prirode: priroda je puna </a:t>
            </a:r>
            <a:r>
              <a:rPr lang="hr-HR" sz="3600" dirty="0" err="1"/>
              <a:t>fraktala</a:t>
            </a:r>
            <a:r>
              <a:rPr lang="hr-HR" sz="3600" dirty="0"/>
              <a:t>: drveće, cvjetača, rijeke, obale, valovi, oblaci, školjke…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4526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1568</Words>
  <Application>Microsoft Office PowerPoint</Application>
  <PresentationFormat>Široki zaslon</PresentationFormat>
  <Paragraphs>206</Paragraphs>
  <Slides>59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Wingdings</vt:lpstr>
      <vt:lpstr>Tema sustava Office</vt:lpstr>
      <vt:lpstr>    Opuštanje u boji za potencijalno darovite učenike/ce </vt:lpstr>
      <vt:lpstr>Vrijeme pandemije Covida 19 - stres</vt:lpstr>
      <vt:lpstr>Potencijalno daroviti i stres</vt:lpstr>
      <vt:lpstr>Opuštanje</vt:lpstr>
      <vt:lpstr>PowerPoint prezentacija</vt:lpstr>
      <vt:lpstr>PowerPoint prezentacija</vt:lpstr>
      <vt:lpstr>Autorica metode crtanja fraktala</vt:lpstr>
      <vt:lpstr> Fraktali:</vt:lpstr>
      <vt:lpstr>Fraktali u prirodi</vt:lpstr>
      <vt:lpstr>Fraktali u prirodi</vt:lpstr>
      <vt:lpstr>PowerPoint prezentacija</vt:lpstr>
      <vt:lpstr>PowerPoint prezentacija</vt:lpstr>
      <vt:lpstr>PowerPoint prezentacija</vt:lpstr>
      <vt:lpstr>Metoda fraktalnog crtanja</vt:lpstr>
      <vt:lpstr>Korist fraktalnog crtanja:</vt:lpstr>
      <vt:lpstr>Korist fraktalnog crtanja:</vt:lpstr>
      <vt:lpstr>Zašto crtati fraktale?</vt:lpstr>
      <vt:lpstr>Neke vrste fraktalnih crteža:</vt:lpstr>
      <vt:lpstr>Fraktalne mandale i umjetnički fraktali</vt:lpstr>
      <vt:lpstr>PowerPoint prezentacija</vt:lpstr>
      <vt:lpstr>PowerPoint prezentacija</vt:lpstr>
      <vt:lpstr> Kako crtati fraktalni crtež?</vt:lpstr>
      <vt:lpstr> Pribor za crtanje i bojenje </vt:lpstr>
      <vt:lpstr>   Vježbe </vt:lpstr>
      <vt:lpstr>  CRTEŽ POTENCIJALA</vt:lpstr>
      <vt:lpstr>PowerPoint prezentacija</vt:lpstr>
      <vt:lpstr>PowerPoint prezentacija</vt:lpstr>
      <vt:lpstr> Bojanje </vt:lpstr>
      <vt:lpstr>Nagrada HUSPA –za izniman doprinos struci u kategoriji inovativnost u radu  </vt:lpstr>
      <vt:lpstr>Naša iskustva s bojanjem i opuštanjem u radu s učenicima</vt:lpstr>
      <vt:lpstr>Radionica Čarolija u učionici, Opatija</vt:lpstr>
      <vt:lpstr>Radionica Čarolija u učionici, Opatija</vt:lpstr>
      <vt:lpstr>Slike Opatija radionica</vt:lpstr>
      <vt:lpstr>PowerPoint prezentacija</vt:lpstr>
      <vt:lpstr>PowerPoint prezentacija</vt:lpstr>
      <vt:lpstr>PowerPoint prezentacija</vt:lpstr>
      <vt:lpstr>Radionica u OŠ Zamet</vt:lpstr>
      <vt:lpstr>PowerPoint prezentacija</vt:lpstr>
      <vt:lpstr>PowerPoint prezentacija</vt:lpstr>
      <vt:lpstr>PowerPoint prezentacija</vt:lpstr>
      <vt:lpstr>PowerPoint prezentacija</vt:lpstr>
      <vt:lpstr> Evaluacija radionice OŠ Zamet</vt:lpstr>
      <vt:lpstr>Boje</vt:lpstr>
      <vt:lpstr>Boje</vt:lpstr>
      <vt:lpstr>  Boje </vt:lpstr>
      <vt:lpstr>BOJA</vt:lpstr>
      <vt:lpstr>PowerPoint prezentacija</vt:lpstr>
      <vt:lpstr>Kombiniranje boja</vt:lpstr>
      <vt:lpstr>PowerPoint prezentacija</vt:lpstr>
      <vt:lpstr>Rad s djecom</vt:lpstr>
      <vt:lpstr>Rad s djecom</vt:lpstr>
      <vt:lpstr>Rad s djecom</vt:lpstr>
      <vt:lpstr>Rad s djecom</vt:lpstr>
      <vt:lpstr>Rad s djecom</vt:lpstr>
      <vt:lpstr>Voditelji i pomagači</vt:lpstr>
      <vt:lpstr>Crtančica paučića Vida  knjiga/radna bilježnica</vt:lpstr>
      <vt:lpstr>Za više informacija </vt:lpstr>
      <vt:lpstr>Literatura</vt:lpstr>
      <vt:lpstr>Hvala na dolasku i pozornosti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korisnik</dc:creator>
  <cp:lastModifiedBy>Mirjana Jurica</cp:lastModifiedBy>
  <cp:revision>82</cp:revision>
  <dcterms:created xsi:type="dcterms:W3CDTF">2019-02-20T10:24:37Z</dcterms:created>
  <dcterms:modified xsi:type="dcterms:W3CDTF">2020-10-12T19:14:42Z</dcterms:modified>
</cp:coreProperties>
</file>