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81" r:id="rId16"/>
    <p:sldId id="272" r:id="rId17"/>
    <p:sldId id="273" r:id="rId18"/>
    <p:sldId id="274" r:id="rId19"/>
    <p:sldId id="278" r:id="rId20"/>
    <p:sldId id="275" r:id="rId21"/>
    <p:sldId id="276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EDD5C-BB54-4CF1-9E6D-F20576813513}" type="datetimeFigureOut">
              <a:rPr lang="sr-Latn-CS" smtClean="0"/>
              <a:pPr/>
              <a:t>25.1.2016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7B14A-178C-413A-A92B-DFB697837CC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5070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7B14A-178C-413A-A92B-DFB697837CC8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7B14A-178C-413A-A92B-DFB697837CC8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B376-55CB-4862-BAED-A8CDC5CBDB25}" type="datetimeFigureOut">
              <a:rPr lang="sr-Latn-CS" smtClean="0"/>
              <a:pPr/>
              <a:t>25.1.2016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F66-0F96-41E8-9272-F9AD9261B2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B376-55CB-4862-BAED-A8CDC5CBDB25}" type="datetimeFigureOut">
              <a:rPr lang="sr-Latn-CS" smtClean="0"/>
              <a:pPr/>
              <a:t>25.1.2016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F66-0F96-41E8-9272-F9AD9261B2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B376-55CB-4862-BAED-A8CDC5CBDB25}" type="datetimeFigureOut">
              <a:rPr lang="sr-Latn-CS" smtClean="0"/>
              <a:pPr/>
              <a:t>25.1.2016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F66-0F96-41E8-9272-F9AD9261B2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B376-55CB-4862-BAED-A8CDC5CBDB25}" type="datetimeFigureOut">
              <a:rPr lang="sr-Latn-CS" smtClean="0"/>
              <a:pPr/>
              <a:t>25.1.2016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F66-0F96-41E8-9272-F9AD9261B2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B376-55CB-4862-BAED-A8CDC5CBDB25}" type="datetimeFigureOut">
              <a:rPr lang="sr-Latn-CS" smtClean="0"/>
              <a:pPr/>
              <a:t>25.1.2016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F66-0F96-41E8-9272-F9AD9261B2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B376-55CB-4862-BAED-A8CDC5CBDB25}" type="datetimeFigureOut">
              <a:rPr lang="sr-Latn-CS" smtClean="0"/>
              <a:pPr/>
              <a:t>25.1.2016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F66-0F96-41E8-9272-F9AD9261B2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B376-55CB-4862-BAED-A8CDC5CBDB25}" type="datetimeFigureOut">
              <a:rPr lang="sr-Latn-CS" smtClean="0"/>
              <a:pPr/>
              <a:t>25.1.2016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F66-0F96-41E8-9272-F9AD9261B2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B376-55CB-4862-BAED-A8CDC5CBDB25}" type="datetimeFigureOut">
              <a:rPr lang="sr-Latn-CS" smtClean="0"/>
              <a:pPr/>
              <a:t>25.1.2016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F66-0F96-41E8-9272-F9AD9261B2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B376-55CB-4862-BAED-A8CDC5CBDB25}" type="datetimeFigureOut">
              <a:rPr lang="sr-Latn-CS" smtClean="0"/>
              <a:pPr/>
              <a:t>25.1.2016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F66-0F96-41E8-9272-F9AD9261B2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B376-55CB-4862-BAED-A8CDC5CBDB25}" type="datetimeFigureOut">
              <a:rPr lang="sr-Latn-CS" smtClean="0"/>
              <a:pPr/>
              <a:t>25.1.2016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F66-0F96-41E8-9272-F9AD9261B2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B376-55CB-4862-BAED-A8CDC5CBDB25}" type="datetimeFigureOut">
              <a:rPr lang="sr-Latn-CS" smtClean="0"/>
              <a:pPr/>
              <a:t>25.1.2016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F66-0F96-41E8-9272-F9AD9261B2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B376-55CB-4862-BAED-A8CDC5CBDB25}" type="datetimeFigureOut">
              <a:rPr lang="sr-Latn-CS" smtClean="0"/>
              <a:pPr/>
              <a:t>25.1.2016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51F66-0F96-41E8-9272-F9AD9261B2F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-142899"/>
            <a:ext cx="7772400" cy="3071834"/>
          </a:xfrm>
        </p:spPr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OŠ Zamet, Rijeka</a:t>
            </a:r>
            <a:r>
              <a:rPr lang="hr-HR" sz="3200" dirty="0" smtClean="0">
                <a:latin typeface="Century Schoolbook" pitchFamily="18" charset="0"/>
              </a:rPr>
              <a:t/>
            </a:r>
            <a:br>
              <a:rPr lang="hr-HR" sz="3200" dirty="0" smtClean="0">
                <a:latin typeface="Century Schoolbook" pitchFamily="18" charset="0"/>
              </a:rPr>
            </a:br>
            <a:r>
              <a:rPr lang="hr-HR" sz="3200" dirty="0" smtClean="0">
                <a:latin typeface="Century Schoolbook" pitchFamily="18" charset="0"/>
              </a:rPr>
              <a:t/>
            </a:r>
            <a:br>
              <a:rPr lang="hr-HR" sz="3200" dirty="0" smtClean="0">
                <a:latin typeface="Century Schoolbook" pitchFamily="18" charset="0"/>
              </a:rPr>
            </a:br>
            <a:r>
              <a:rPr lang="hr-HR" sz="3200" dirty="0" smtClean="0">
                <a:latin typeface="Century Schoolbook" pitchFamily="18" charset="0"/>
              </a:rPr>
              <a:t>27. siječnja</a:t>
            </a:r>
            <a:br>
              <a:rPr lang="hr-HR" sz="3200" dirty="0" smtClean="0">
                <a:latin typeface="Century Schoolbook" pitchFamily="18" charset="0"/>
              </a:rPr>
            </a:br>
            <a:r>
              <a:rPr lang="hr-HR" sz="3200" dirty="0" smtClean="0">
                <a:latin typeface="Century Schoolbook" pitchFamily="18" charset="0"/>
              </a:rPr>
              <a:t>Dan sjećanja na holokaust</a:t>
            </a:r>
            <a:endParaRPr lang="hr-HR" sz="3200" dirty="0">
              <a:latin typeface="Century Schoolbook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0862" cy="2614634"/>
          </a:xfrm>
        </p:spPr>
        <p:txBody>
          <a:bodyPr>
            <a:normAutofit/>
          </a:bodyPr>
          <a:lstStyle/>
          <a:p>
            <a:pPr algn="r"/>
            <a:endParaRPr lang="hr-HR" sz="1400" dirty="0" smtClean="0">
              <a:latin typeface="Century Schoolbook" pitchFamily="18" charset="0"/>
            </a:endParaRPr>
          </a:p>
          <a:p>
            <a:pPr algn="r"/>
            <a:endParaRPr lang="hr-HR" sz="1400" dirty="0" smtClean="0">
              <a:latin typeface="Century Schoolbook" pitchFamily="18" charset="0"/>
            </a:endParaRPr>
          </a:p>
          <a:p>
            <a:pPr algn="r"/>
            <a:endParaRPr lang="hr-HR" sz="1400" dirty="0" smtClean="0">
              <a:latin typeface="Century Schoolbook" pitchFamily="18" charset="0"/>
            </a:endParaRPr>
          </a:p>
          <a:p>
            <a:pPr algn="r"/>
            <a:endParaRPr lang="hr-HR" sz="1400" dirty="0" smtClean="0">
              <a:latin typeface="Century Schoolbook" pitchFamily="18" charset="0"/>
            </a:endParaRPr>
          </a:p>
          <a:p>
            <a:pPr algn="r"/>
            <a:endParaRPr lang="hr-HR" sz="1400" dirty="0" smtClean="0">
              <a:latin typeface="Century Schoolbook" pitchFamily="18" charset="0"/>
            </a:endParaRPr>
          </a:p>
          <a:p>
            <a:pPr algn="r"/>
            <a:endParaRPr lang="hr-HR" sz="1400" dirty="0" smtClean="0">
              <a:latin typeface="Century Schoolbook" pitchFamily="18" charset="0"/>
            </a:endParaRPr>
          </a:p>
          <a:p>
            <a:pPr algn="r"/>
            <a:endParaRPr lang="hr-HR" sz="1400" dirty="0" smtClean="0">
              <a:latin typeface="Century Schoolbook" pitchFamily="18" charset="0"/>
            </a:endParaRPr>
          </a:p>
          <a:p>
            <a:r>
              <a:rPr lang="hr-HR" sz="1400" dirty="0" smtClean="0">
                <a:latin typeface="Century Schoolbook" pitchFamily="18" charset="0"/>
              </a:rPr>
              <a:t>siječanj, 2016. </a:t>
            </a:r>
          </a:p>
          <a:p>
            <a:endParaRPr lang="hr-HR" dirty="0">
              <a:latin typeface="Century Schoolbook" pitchFamily="18" charset="0"/>
            </a:endParaRPr>
          </a:p>
          <a:p>
            <a:endParaRPr lang="hr-HR" dirty="0" smtClean="0">
              <a:latin typeface="Century Schoolbook" pitchFamily="18" charset="0"/>
            </a:endParaRPr>
          </a:p>
          <a:p>
            <a:pPr algn="r"/>
            <a:endParaRPr lang="hr-HR" dirty="0">
              <a:latin typeface="Century Schoolbook" pitchFamily="18" charset="0"/>
            </a:endParaRPr>
          </a:p>
        </p:txBody>
      </p:sp>
      <p:pic>
        <p:nvPicPr>
          <p:cNvPr id="6" name="Slika 5" descr="305958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428868"/>
            <a:ext cx="2714644" cy="29319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entury Schoolbook" pitchFamily="18" charset="0"/>
              </a:rPr>
              <a:t>Masovna ubojstva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400" dirty="0">
                <a:solidFill>
                  <a:prstClr val="white"/>
                </a:solidFill>
                <a:latin typeface="Century Schoolbook" pitchFamily="18" charset="0"/>
                <a:ea typeface="+mj-ea"/>
                <a:cs typeface="+mj-cs"/>
              </a:rPr>
              <a:t>Usporedo s getoizacijom, počinju i prva masovna ubojstva Židova.  Provode ih  pripadnici </a:t>
            </a:r>
            <a:r>
              <a:rPr lang="hr-HR" sz="1400" dirty="0" err="1">
                <a:solidFill>
                  <a:prstClr val="white"/>
                </a:solidFill>
                <a:latin typeface="Century Schoolbook" pitchFamily="18" charset="0"/>
                <a:ea typeface="+mj-ea"/>
                <a:cs typeface="+mj-cs"/>
              </a:rPr>
              <a:t>tzv</a:t>
            </a:r>
            <a:r>
              <a:rPr lang="hr-HR" sz="1400" dirty="0">
                <a:solidFill>
                  <a:prstClr val="white"/>
                </a:solidFill>
                <a:latin typeface="Century Schoolbook" pitchFamily="18" charset="0"/>
                <a:ea typeface="+mj-ea"/>
                <a:cs typeface="+mj-cs"/>
              </a:rPr>
              <a:t>. </a:t>
            </a:r>
            <a:r>
              <a:rPr lang="hr-HR" sz="1400" dirty="0" err="1">
                <a:solidFill>
                  <a:prstClr val="white"/>
                </a:solidFill>
                <a:latin typeface="Century Schoolbook" pitchFamily="18" charset="0"/>
                <a:ea typeface="+mj-ea"/>
                <a:cs typeface="+mj-cs"/>
              </a:rPr>
              <a:t>Einsatzgruppen</a:t>
            </a:r>
            <a:r>
              <a:rPr lang="hr-HR" sz="1400" dirty="0">
                <a:solidFill>
                  <a:prstClr val="white"/>
                </a:solidFill>
                <a:latin typeface="Century Schoolbook" pitchFamily="18" charset="0"/>
                <a:ea typeface="+mj-ea"/>
                <a:cs typeface="+mj-cs"/>
              </a:rPr>
              <a:t>, još uvijek ne kao dio sustavne politike, već više kao rezultat inicijative pojedinih nacističkih zapovjednika.</a:t>
            </a:r>
            <a:endParaRPr lang="hr-HR" dirty="0"/>
          </a:p>
        </p:txBody>
      </p:sp>
      <p:pic>
        <p:nvPicPr>
          <p:cNvPr id="17412" name="Picture 4" descr="http://blogs.jpost.com/sites/default/files/130206%20-%20reduced,%20The%20last%20Jew%20in%20Vinit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357430"/>
            <a:ext cx="2857500" cy="4171951"/>
          </a:xfrm>
          <a:prstGeom prst="rect">
            <a:avLst/>
          </a:prstGeom>
          <a:noFill/>
        </p:spPr>
      </p:pic>
      <p:pic>
        <p:nvPicPr>
          <p:cNvPr id="17414" name="Picture 6" descr="http://topwar.ru/uploads/images/2013/225/jaft2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14686"/>
            <a:ext cx="405191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entury Schoolbook" pitchFamily="18" charset="0"/>
              </a:rPr>
              <a:t>Konačno rješenje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Uspješnim njemačkim osvajanjima do kraja 1941.godine većina europskih Židova našla se pod nacističkom vlašću.  Veliki broj Židova u proširenom Trećem </a:t>
            </a:r>
            <a:r>
              <a:rPr lang="hr-HR" sz="1400" dirty="0" err="1" smtClean="0">
                <a:latin typeface="Century Schoolbook" pitchFamily="18" charset="0"/>
              </a:rPr>
              <a:t>Reichu</a:t>
            </a:r>
            <a:r>
              <a:rPr lang="hr-HR" sz="1400" dirty="0" smtClean="0">
                <a:latin typeface="Century Schoolbook" pitchFamily="18" charset="0"/>
              </a:rPr>
              <a:t> doveo je do nove faze u “rješavanju židovskog pitanja”.</a:t>
            </a:r>
          </a:p>
          <a:p>
            <a:r>
              <a:rPr lang="vi-VN" sz="1400" dirty="0" smtClean="0">
                <a:latin typeface="Century Schoolbook" pitchFamily="18" charset="0"/>
              </a:rPr>
              <a:t>20. siječnja 1942. u berlinskom predgrađu Wannsee održana je konferencija na kojoj je done</a:t>
            </a:r>
            <a:r>
              <a:rPr lang="hr-HR" sz="1400" dirty="0" smtClean="0">
                <a:latin typeface="Century Schoolbook" pitchFamily="18" charset="0"/>
              </a:rPr>
              <a:t>š</a:t>
            </a:r>
            <a:r>
              <a:rPr lang="vi-VN" sz="1400" dirty="0" smtClean="0">
                <a:latin typeface="Century Schoolbook" pitchFamily="18" charset="0"/>
              </a:rPr>
              <a:t>ena odluka o “konačnom rješenju”</a:t>
            </a:r>
            <a:r>
              <a:rPr lang="hr-HR" sz="1400" dirty="0" smtClean="0">
                <a:latin typeface="Century Schoolbook" pitchFamily="18" charset="0"/>
              </a:rPr>
              <a:t> </a:t>
            </a:r>
            <a:r>
              <a:rPr lang="vi-VN" sz="1400" dirty="0" smtClean="0">
                <a:latin typeface="Century Schoolbook" pitchFamily="18" charset="0"/>
              </a:rPr>
              <a:t>koja je uključivala monstruozan plan o fizičkoj </a:t>
            </a:r>
            <a:r>
              <a:rPr lang="hr-HR" sz="1400" dirty="0" smtClean="0">
                <a:latin typeface="Century Schoolbook" pitchFamily="18" charset="0"/>
              </a:rPr>
              <a:t>likvidaciji</a:t>
            </a:r>
            <a:r>
              <a:rPr lang="vi-VN" sz="1400" dirty="0" smtClean="0">
                <a:latin typeface="Century Schoolbook" pitchFamily="18" charset="0"/>
              </a:rPr>
              <a:t> oko 11.000.000 Židova iz cijele Europe. </a:t>
            </a:r>
            <a:endParaRPr lang="hr-HR" sz="1400" dirty="0" smtClean="0">
              <a:latin typeface="Century Schoolbook" pitchFamily="18" charset="0"/>
            </a:endParaRPr>
          </a:p>
          <a:p>
            <a:r>
              <a:rPr lang="hr-HR" sz="1400" dirty="0">
                <a:latin typeface="Century Schoolbook" pitchFamily="18" charset="0"/>
              </a:rPr>
              <a:t>S</a:t>
            </a:r>
            <a:r>
              <a:rPr lang="hr-HR" sz="1400" dirty="0" smtClean="0">
                <a:latin typeface="Century Schoolbook" pitchFamily="18" charset="0"/>
              </a:rPr>
              <a:t>ve je europske Židove trebalo 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deportirati na  istok Europe, i tamo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ih upotrijebiti kao izvor 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ropske radne snage, uz prethodnu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likvidaciju nesposobnih za rad.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One koji bi preživjeli surove uvjete rada, 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trebalo je likvidirati naknadno.</a:t>
            </a:r>
            <a:endParaRPr lang="hr-HR" sz="1400" dirty="0">
              <a:latin typeface="Century Schoolbook" pitchFamily="18" charset="0"/>
            </a:endParaRPr>
          </a:p>
        </p:txBody>
      </p:sp>
      <p:pic>
        <p:nvPicPr>
          <p:cNvPr id="16388" name="Picture 4" descr="http://i.imgur.com/xjAB9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143248"/>
            <a:ext cx="4429116" cy="3321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entury Schoolbook" pitchFamily="18" charset="0"/>
              </a:rPr>
              <a:t>Koncentracijski logori 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Koncentracijske logore nacisti osnivaju od dolaska na vlast; prvi od njih bio je  </a:t>
            </a:r>
            <a:r>
              <a:rPr lang="hr-HR" sz="1400" dirty="0" err="1" smtClean="0">
                <a:latin typeface="Century Schoolbook" pitchFamily="18" charset="0"/>
              </a:rPr>
              <a:t>Dachau</a:t>
            </a:r>
            <a:r>
              <a:rPr lang="hr-HR" sz="1400" dirty="0" smtClean="0">
                <a:latin typeface="Century Schoolbook" pitchFamily="18" charset="0"/>
              </a:rPr>
              <a:t> koji je postao  model za buduće logore, kao što su bili </a:t>
            </a:r>
            <a:r>
              <a:rPr lang="hr-HR" sz="1400" dirty="0" err="1" smtClean="0">
                <a:latin typeface="Century Schoolbook" pitchFamily="18" charset="0"/>
              </a:rPr>
              <a:t>Sachsenhausen</a:t>
            </a:r>
            <a:r>
              <a:rPr lang="hr-HR" sz="1400" dirty="0" smtClean="0">
                <a:latin typeface="Century Schoolbook" pitchFamily="18" charset="0"/>
              </a:rPr>
              <a:t>, </a:t>
            </a:r>
            <a:r>
              <a:rPr lang="hr-HR" sz="1400" dirty="0" err="1" smtClean="0">
                <a:latin typeface="Century Schoolbook" pitchFamily="18" charset="0"/>
              </a:rPr>
              <a:t>Buchenwald</a:t>
            </a:r>
            <a:r>
              <a:rPr lang="hr-HR" sz="1400" dirty="0" smtClean="0">
                <a:latin typeface="Century Schoolbook" pitchFamily="18" charset="0"/>
              </a:rPr>
              <a:t> , </a:t>
            </a:r>
            <a:r>
              <a:rPr lang="hr-HR" sz="1400" dirty="0" err="1" smtClean="0">
                <a:latin typeface="Century Schoolbook" pitchFamily="18" charset="0"/>
              </a:rPr>
              <a:t>Mauthausen</a:t>
            </a:r>
            <a:r>
              <a:rPr lang="hr-HR" sz="1400" dirty="0" smtClean="0">
                <a:latin typeface="Century Schoolbook" pitchFamily="18" charset="0"/>
              </a:rPr>
              <a:t>, </a:t>
            </a:r>
            <a:r>
              <a:rPr lang="hr-HR" sz="1400" dirty="0" err="1" smtClean="0">
                <a:latin typeface="Century Schoolbook" pitchFamily="18" charset="0"/>
              </a:rPr>
              <a:t>Flossenbürg</a:t>
            </a:r>
            <a:r>
              <a:rPr lang="hr-HR" sz="1400" dirty="0" smtClean="0">
                <a:latin typeface="Century Schoolbook" pitchFamily="18" charset="0"/>
              </a:rPr>
              <a:t> i </a:t>
            </a:r>
            <a:r>
              <a:rPr lang="hr-HR" sz="1400" dirty="0" err="1" smtClean="0">
                <a:latin typeface="Century Schoolbook" pitchFamily="18" charset="0"/>
              </a:rPr>
              <a:t>Ravensbrück</a:t>
            </a:r>
            <a:r>
              <a:rPr lang="hr-HR" sz="1400" dirty="0" smtClean="0">
                <a:latin typeface="Century Schoolbook" pitchFamily="18" charset="0"/>
              </a:rPr>
              <a:t>. </a:t>
            </a:r>
          </a:p>
          <a:p>
            <a:r>
              <a:rPr lang="hr-HR" sz="1400" dirty="0">
                <a:latin typeface="Century Schoolbook" pitchFamily="18" charset="0"/>
              </a:rPr>
              <a:t>G</a:t>
            </a:r>
            <a:r>
              <a:rPr lang="hr-HR" sz="1400" dirty="0" smtClean="0">
                <a:latin typeface="Century Schoolbook" pitchFamily="18" charset="0"/>
              </a:rPr>
              <a:t>lavna svrha koncentracijskih logora  bila je ekonomska dobit od rada besplatne radne snage.</a:t>
            </a:r>
          </a:p>
          <a:p>
            <a:r>
              <a:rPr lang="hr-HR" sz="1400" dirty="0" smtClean="0">
                <a:latin typeface="Century Schoolbook" pitchFamily="18" charset="0"/>
              </a:rPr>
              <a:t>Zatočenici su radili ponajviše u ratnoj industriji; logori su se podizali u blizini industrijskih središta. Gladni i zlostavljani logoraši učestalo su umirali od iscrpljenosti i bolesti.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2286000" y="4675943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.</a:t>
            </a:r>
            <a:endParaRPr lang="hr-HR" sz="1400" dirty="0">
              <a:latin typeface="Century Schoolbook" pitchFamily="18" charset="0"/>
            </a:endParaRPr>
          </a:p>
        </p:txBody>
      </p:sp>
      <p:pic>
        <p:nvPicPr>
          <p:cNvPr id="15362" name="Picture 2" descr="http://www.almissa.com/pave_matulic/barake%20dacha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876"/>
            <a:ext cx="4435216" cy="2876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Century Schoolbook" pitchFamily="18" charset="0"/>
              </a:rPr>
              <a:t>Logori smrti 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hr-HR" sz="1400" dirty="0" smtClean="0">
                <a:solidFill>
                  <a:prstClr val="white"/>
                </a:solidFill>
                <a:latin typeface="Century Schoolbook" pitchFamily="18" charset="0"/>
              </a:rPr>
              <a:t> </a:t>
            </a:r>
            <a:r>
              <a:rPr lang="hr-HR" sz="1400" dirty="0">
                <a:solidFill>
                  <a:prstClr val="white"/>
                </a:solidFill>
                <a:latin typeface="Century Schoolbook" pitchFamily="18" charset="0"/>
              </a:rPr>
              <a:t> </a:t>
            </a:r>
            <a:r>
              <a:rPr lang="hr-HR" sz="1400" dirty="0" smtClean="0">
                <a:latin typeface="Century Schoolbook" pitchFamily="18" charset="0"/>
              </a:rPr>
              <a:t>Za razliku od radnih logora, novi </a:t>
            </a:r>
            <a:r>
              <a:rPr lang="hr-HR" sz="1400" dirty="0" smtClean="0">
                <a:latin typeface="Century Schoolbook" pitchFamily="18" charset="0"/>
              </a:rPr>
              <a:t>su logori  </a:t>
            </a:r>
            <a:r>
              <a:rPr lang="hr-HR" sz="1400" dirty="0" smtClean="0">
                <a:latin typeface="Century Schoolbook" pitchFamily="18" charset="0"/>
              </a:rPr>
              <a:t>bili logori smrti, osnivani isključivo s namjerom istrebljenja ljudi i iscrpljivanja teškim radom do smrti.</a:t>
            </a:r>
          </a:p>
          <a:p>
            <a:r>
              <a:rPr lang="vi-VN" sz="1400" dirty="0" smtClean="0">
                <a:latin typeface="Century Schoolbook" pitchFamily="18" charset="0"/>
              </a:rPr>
              <a:t>U svrhu provođenja odluke o “konačnom rješenju”, mili</a:t>
            </a:r>
            <a:r>
              <a:rPr lang="hr-HR" sz="1400" dirty="0" smtClean="0">
                <a:latin typeface="Century Schoolbook" pitchFamily="18" charset="0"/>
              </a:rPr>
              <a:t>ju</a:t>
            </a:r>
            <a:r>
              <a:rPr lang="vi-VN" sz="1400" dirty="0" smtClean="0">
                <a:latin typeface="Century Schoolbook" pitchFamily="18" charset="0"/>
              </a:rPr>
              <a:t>ni su Židova tijekom cijelog rata deportirani iz svih zemalja Europe u novoosnovane koncentraci</a:t>
            </a:r>
            <a:r>
              <a:rPr lang="hr-HR" sz="1400" dirty="0" err="1" smtClean="0">
                <a:latin typeface="Century Schoolbook" pitchFamily="18" charset="0"/>
              </a:rPr>
              <a:t>jske</a:t>
            </a:r>
            <a:r>
              <a:rPr lang="vi-VN" sz="1400" dirty="0" smtClean="0">
                <a:latin typeface="Century Schoolbook" pitchFamily="18" charset="0"/>
              </a:rPr>
              <a:t> logore na istoku</a:t>
            </a:r>
            <a:r>
              <a:rPr lang="hr-HR" sz="1400" dirty="0" smtClean="0">
                <a:latin typeface="Century Schoolbook" pitchFamily="18" charset="0"/>
              </a:rPr>
              <a:t>.</a:t>
            </a:r>
          </a:p>
          <a:p>
            <a:r>
              <a:rPr lang="hr-HR" sz="1400" dirty="0" smtClean="0">
                <a:latin typeface="Century Schoolbook" pitchFamily="18" charset="0"/>
              </a:rPr>
              <a:t>Logori smrti osnivani su najviše na području okupirane Poljske: </a:t>
            </a:r>
            <a:r>
              <a:rPr lang="hr-HR" sz="1400" dirty="0" err="1" smtClean="0">
                <a:latin typeface="Century Schoolbook" pitchFamily="18" charset="0"/>
              </a:rPr>
              <a:t>Chelmno</a:t>
            </a:r>
            <a:r>
              <a:rPr lang="hr-HR" sz="1400" dirty="0" smtClean="0">
                <a:latin typeface="Century Schoolbook" pitchFamily="18" charset="0"/>
              </a:rPr>
              <a:t>, </a:t>
            </a:r>
            <a:r>
              <a:rPr lang="hr-HR" sz="1400" dirty="0" smtClean="0">
                <a:solidFill>
                  <a:prstClr val="white"/>
                </a:solidFill>
                <a:latin typeface="Century Schoolbook" pitchFamily="18" charset="0"/>
              </a:rPr>
              <a:t>Auschwitz (</a:t>
            </a:r>
            <a:r>
              <a:rPr lang="hr-HR" sz="1400" dirty="0" err="1" smtClean="0">
                <a:solidFill>
                  <a:prstClr val="white"/>
                </a:solidFill>
                <a:latin typeface="Century Schoolbook" pitchFamily="18" charset="0"/>
              </a:rPr>
              <a:t>Oswiencim</a:t>
            </a:r>
            <a:r>
              <a:rPr lang="hr-HR" sz="1400" dirty="0" smtClean="0">
                <a:solidFill>
                  <a:prstClr val="white"/>
                </a:solidFill>
                <a:latin typeface="Century Schoolbook" pitchFamily="18" charset="0"/>
              </a:rPr>
              <a:t>), </a:t>
            </a:r>
            <a:r>
              <a:rPr lang="hr-HR" sz="1400" dirty="0" err="1" smtClean="0">
                <a:solidFill>
                  <a:prstClr val="white"/>
                </a:solidFill>
                <a:latin typeface="Century Schoolbook" pitchFamily="18" charset="0"/>
              </a:rPr>
              <a:t>Birkenau</a:t>
            </a:r>
            <a:r>
              <a:rPr lang="hr-HR" sz="1400" dirty="0" smtClean="0">
                <a:solidFill>
                  <a:prstClr val="white"/>
                </a:solidFill>
                <a:latin typeface="Century Schoolbook" pitchFamily="18" charset="0"/>
              </a:rPr>
              <a:t> (</a:t>
            </a:r>
            <a:r>
              <a:rPr lang="hr-HR" sz="1400" dirty="0" err="1" smtClean="0">
                <a:solidFill>
                  <a:prstClr val="white"/>
                </a:solidFill>
                <a:latin typeface="Century Schoolbook" pitchFamily="18" charset="0"/>
              </a:rPr>
              <a:t>Brzezinka</a:t>
            </a:r>
            <a:r>
              <a:rPr lang="hr-HR" sz="1400" dirty="0" smtClean="0">
                <a:solidFill>
                  <a:prstClr val="white"/>
                </a:solidFill>
                <a:latin typeface="Century Schoolbook" pitchFamily="18" charset="0"/>
              </a:rPr>
              <a:t>), Treblinka, </a:t>
            </a:r>
            <a:r>
              <a:rPr lang="hr-HR" sz="1400" dirty="0" err="1" smtClean="0">
                <a:solidFill>
                  <a:prstClr val="white"/>
                </a:solidFill>
                <a:latin typeface="Century Schoolbook" pitchFamily="18" charset="0"/>
              </a:rPr>
              <a:t>Majdanek</a:t>
            </a:r>
            <a:r>
              <a:rPr lang="hr-HR" sz="1400" dirty="0" smtClean="0">
                <a:solidFill>
                  <a:prstClr val="white"/>
                </a:solidFill>
                <a:latin typeface="Century Schoolbook" pitchFamily="18" charset="0"/>
              </a:rPr>
              <a:t>, </a:t>
            </a:r>
            <a:r>
              <a:rPr lang="hr-HR" sz="1400" dirty="0" err="1" smtClean="0">
                <a:solidFill>
                  <a:prstClr val="white"/>
                </a:solidFill>
                <a:latin typeface="Century Schoolbook" pitchFamily="18" charset="0"/>
              </a:rPr>
              <a:t>Sobibor</a:t>
            </a:r>
            <a:r>
              <a:rPr lang="hr-HR" sz="1400" dirty="0" smtClean="0">
                <a:solidFill>
                  <a:prstClr val="white"/>
                </a:solidFill>
                <a:latin typeface="Century Schoolbook" pitchFamily="18" charset="0"/>
              </a:rPr>
              <a:t>, Izbica i drugi. </a:t>
            </a:r>
          </a:p>
          <a:p>
            <a:r>
              <a:rPr lang="hr-HR" sz="1400" dirty="0" smtClean="0">
                <a:solidFill>
                  <a:prstClr val="white"/>
                </a:solidFill>
                <a:latin typeface="Century Schoolbook" pitchFamily="18" charset="0"/>
              </a:rPr>
              <a:t>Nakon njemačkog povlačenja iz Poljske likvidacije su nastavljene u logorima u Njemačkoj (</a:t>
            </a:r>
            <a:r>
              <a:rPr lang="hr-HR" sz="1400" dirty="0" err="1" smtClean="0">
                <a:solidFill>
                  <a:prstClr val="white"/>
                </a:solidFill>
                <a:latin typeface="Century Schoolbook" pitchFamily="18" charset="0"/>
              </a:rPr>
              <a:t>Dachau</a:t>
            </a:r>
            <a:r>
              <a:rPr lang="hr-HR" sz="1400" dirty="0" smtClean="0">
                <a:solidFill>
                  <a:prstClr val="white"/>
                </a:solidFill>
                <a:latin typeface="Century Schoolbook" pitchFamily="18" charset="0"/>
              </a:rPr>
              <a:t>, </a:t>
            </a:r>
            <a:r>
              <a:rPr lang="hr-HR" sz="1400" dirty="0" err="1" smtClean="0">
                <a:solidFill>
                  <a:prstClr val="white"/>
                </a:solidFill>
                <a:latin typeface="Century Schoolbook" pitchFamily="18" charset="0"/>
              </a:rPr>
              <a:t>Bergen</a:t>
            </a:r>
            <a:r>
              <a:rPr lang="hr-HR" sz="1400" dirty="0" smtClean="0">
                <a:solidFill>
                  <a:prstClr val="white"/>
                </a:solidFill>
                <a:latin typeface="Century Schoolbook" pitchFamily="18" charset="0"/>
              </a:rPr>
              <a:t>-</a:t>
            </a:r>
            <a:r>
              <a:rPr lang="hr-HR" sz="1400" dirty="0" err="1" smtClean="0">
                <a:solidFill>
                  <a:prstClr val="white"/>
                </a:solidFill>
                <a:latin typeface="Century Schoolbook" pitchFamily="18" charset="0"/>
              </a:rPr>
              <a:t>Belsen</a:t>
            </a:r>
            <a:r>
              <a:rPr lang="hr-HR" sz="1400" dirty="0" smtClean="0">
                <a:solidFill>
                  <a:prstClr val="white"/>
                </a:solidFill>
                <a:latin typeface="Century Schoolbook" pitchFamily="18" charset="0"/>
              </a:rPr>
              <a:t>, </a:t>
            </a:r>
            <a:r>
              <a:rPr lang="hr-HR" sz="1400" dirty="0" err="1" smtClean="0">
                <a:solidFill>
                  <a:prstClr val="white"/>
                </a:solidFill>
                <a:latin typeface="Century Schoolbook" pitchFamily="18" charset="0"/>
              </a:rPr>
              <a:t>Buchenwald</a:t>
            </a:r>
            <a:r>
              <a:rPr lang="hr-HR" sz="1400" dirty="0" smtClean="0">
                <a:solidFill>
                  <a:prstClr val="white"/>
                </a:solidFill>
                <a:latin typeface="Century Schoolbook" pitchFamily="18" charset="0"/>
              </a:rPr>
              <a:t>).</a:t>
            </a:r>
          </a:p>
          <a:p>
            <a:endParaRPr lang="hr-HR" sz="1400" dirty="0" smtClean="0">
              <a:latin typeface="Century Schoolbook" pitchFamily="18" charset="0"/>
            </a:endParaRPr>
          </a:p>
          <a:p>
            <a:endParaRPr lang="hr-HR" sz="1400" dirty="0" smtClean="0">
              <a:latin typeface="Century Schoolbook" pitchFamily="18" charset="0"/>
            </a:endParaRPr>
          </a:p>
          <a:p>
            <a:pPr lvl="0">
              <a:buNone/>
            </a:pPr>
            <a:r>
              <a:rPr lang="hr-HR" sz="1400" dirty="0">
                <a:solidFill>
                  <a:prstClr val="white"/>
                </a:solidFill>
                <a:latin typeface="Century Schoolbook" pitchFamily="18" charset="0"/>
              </a:rPr>
              <a:t> </a:t>
            </a:r>
            <a:endParaRPr lang="hr-HR" sz="1400" dirty="0">
              <a:latin typeface="Century Schoolbook" pitchFamily="18" charset="0"/>
            </a:endParaRPr>
          </a:p>
        </p:txBody>
      </p:sp>
      <p:pic>
        <p:nvPicPr>
          <p:cNvPr id="4" name="Picture 5" descr="Map of Concentration/Death Cam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71810"/>
            <a:ext cx="5345098" cy="3471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entury Schoolbook" pitchFamily="18" charset="0"/>
              </a:rPr>
              <a:t>Život u logorima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vi-VN" sz="1400" dirty="0" smtClean="0">
                <a:latin typeface="Century Schoolbook" pitchFamily="18" charset="0"/>
              </a:rPr>
              <a:t>Dio deportiranih, najčešće žene, djeca i starci, pri dolasku u logore </a:t>
            </a:r>
            <a:r>
              <a:rPr lang="vi-VN" sz="1400" dirty="0" smtClean="0">
                <a:latin typeface="Century Schoolbook" pitchFamily="18" charset="0"/>
              </a:rPr>
              <a:t>odmah je ubijen</a:t>
            </a:r>
            <a:r>
              <a:rPr lang="vi-VN" sz="1400" dirty="0" smtClean="0">
                <a:latin typeface="Century Schoolbook" pitchFamily="18" charset="0"/>
              </a:rPr>
              <a:t>, dok je dio privremeno ostavljen na životu kao robovska radna snaga; dio bi umro od iscprljenosti, a ostali su kasnije također ubijeni. </a:t>
            </a:r>
            <a:r>
              <a:rPr lang="hr-HR" sz="1400" dirty="0" smtClean="0">
                <a:latin typeface="Century Schoolbook" pitchFamily="18" charset="0"/>
              </a:rPr>
              <a:t>Obitelji su razdvajane.</a:t>
            </a:r>
          </a:p>
          <a:p>
            <a:r>
              <a:rPr lang="hr-HR" sz="1400" dirty="0" smtClean="0">
                <a:latin typeface="Century Schoolbook" pitchFamily="18" charset="0"/>
              </a:rPr>
              <a:t>Zatvorenici su potpuno depersonalizirani: već na ulasku oduzimane su im privatne stvari, dobivali su logorašku odjeću, kosa im je potpuno ošišana, a na ruci im je tetoviran broj. </a:t>
            </a:r>
          </a:p>
          <a:p>
            <a:r>
              <a:rPr lang="hr-HR" sz="1400" dirty="0" smtClean="0">
                <a:latin typeface="Century Schoolbook" pitchFamily="18" charset="0"/>
              </a:rPr>
              <a:t>Uz </a:t>
            </a:r>
            <a:r>
              <a:rPr lang="hr-HR" sz="1400" dirty="0" err="1" smtClean="0">
                <a:latin typeface="Century Schoolbook" pitchFamily="18" charset="0"/>
              </a:rPr>
              <a:t>iscrljujući</a:t>
            </a:r>
            <a:r>
              <a:rPr lang="hr-HR" sz="1400" dirty="0" smtClean="0">
                <a:latin typeface="Century Schoolbook" pitchFamily="18" charset="0"/>
              </a:rPr>
              <a:t> rad, zlostavljanje, glad, zatvorenici su bili izvrgnuti i  nehumanim medicinskim </a:t>
            </a:r>
            <a:r>
              <a:rPr lang="hr-HR" sz="1400" dirty="0" smtClean="0">
                <a:latin typeface="Century Schoolbook" pitchFamily="18" charset="0"/>
              </a:rPr>
              <a:t>pokusima</a:t>
            </a:r>
            <a:r>
              <a:rPr lang="hr-HR" sz="1400" dirty="0" smtClean="0">
                <a:latin typeface="Century Schoolbook" pitchFamily="18" charset="0"/>
              </a:rPr>
              <a:t>  </a:t>
            </a:r>
            <a:r>
              <a:rPr lang="hr-HR" sz="1400" dirty="0" smtClean="0">
                <a:latin typeface="Century Schoolbook" pitchFamily="18" charset="0"/>
              </a:rPr>
              <a:t>(pokusi s blizancima </a:t>
            </a:r>
            <a:r>
              <a:rPr lang="hr-HR" sz="1400" dirty="0" err="1" smtClean="0">
                <a:latin typeface="Century Schoolbook" pitchFamily="18" charset="0"/>
              </a:rPr>
              <a:t>dr</a:t>
            </a:r>
            <a:r>
              <a:rPr lang="hr-HR" sz="1400" dirty="0" smtClean="0">
                <a:latin typeface="Century Schoolbook" pitchFamily="18" charset="0"/>
              </a:rPr>
              <a:t> </a:t>
            </a:r>
            <a:r>
              <a:rPr lang="hr-HR" sz="1400" dirty="0" err="1" smtClean="0">
                <a:latin typeface="Century Schoolbook" pitchFamily="18" charset="0"/>
              </a:rPr>
              <a:t>Mengelea</a:t>
            </a:r>
            <a:r>
              <a:rPr lang="hr-HR" sz="1400" dirty="0" smtClean="0">
                <a:latin typeface="Century Schoolbook" pitchFamily="18" charset="0"/>
              </a:rPr>
              <a:t> i brojni drugi).</a:t>
            </a:r>
            <a:endParaRPr lang="hr-HR" sz="1400" dirty="0">
              <a:latin typeface="Century Schoolbook" pitchFamily="18" charset="0"/>
            </a:endParaRPr>
          </a:p>
        </p:txBody>
      </p:sp>
      <p:pic>
        <p:nvPicPr>
          <p:cNvPr id="13314" name="Picture 2" descr="http://www.politikaplus.com/img/s/648x380/upload/images/A/auschwitz-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3427520" cy="2009965"/>
          </a:xfrm>
          <a:prstGeom prst="rect">
            <a:avLst/>
          </a:prstGeom>
          <a:noFill/>
        </p:spPr>
      </p:pic>
      <p:pic>
        <p:nvPicPr>
          <p:cNvPr id="13316" name="Picture 4" descr="http://www.ushmm.org/lcmedia/photo/lc/image/78/786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071810"/>
            <a:ext cx="3152764" cy="2084893"/>
          </a:xfrm>
          <a:prstGeom prst="rect">
            <a:avLst/>
          </a:prstGeom>
          <a:noFill/>
        </p:spPr>
      </p:pic>
      <p:pic>
        <p:nvPicPr>
          <p:cNvPr id="13318" name="Picture 6" descr="http://assets.messianicbible.com/wp-content/uploads/2015/01/1080-Holocaust-survivor_Israeli-tatoo-600x400.jpg?3ea0f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572008"/>
            <a:ext cx="278608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28596" y="285728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1400" dirty="0" smtClean="0">
                <a:latin typeface="Century Schoolbook" pitchFamily="18" charset="0"/>
              </a:rPr>
              <a:t> Nacisti su stalno “usavršavali” metode masovnog uništenja. Procijenjeno je da su strijeljanja prespora i preskupa te se prešlo na likvidaciju uz pomoć plina.</a:t>
            </a:r>
          </a:p>
          <a:p>
            <a:pPr>
              <a:buFont typeface="Arial" pitchFamily="34" charset="0"/>
              <a:buChar char="•"/>
            </a:pPr>
            <a:r>
              <a:rPr lang="hr-HR" sz="1400" dirty="0" smtClean="0">
                <a:latin typeface="Century Schoolbook" pitchFamily="18" charset="0"/>
              </a:rPr>
              <a:t> Žrtve su u početku ubijane pomoću ispušnih plinova kamiona u vožnji. </a:t>
            </a:r>
          </a:p>
          <a:p>
            <a:pPr>
              <a:buFont typeface="Arial" pitchFamily="34" charset="0"/>
              <a:buChar char="•"/>
            </a:pPr>
            <a:r>
              <a:rPr lang="hr-HR" sz="1400" dirty="0" smtClean="0">
                <a:latin typeface="Century Schoolbook" pitchFamily="18" charset="0"/>
              </a:rPr>
              <a:t> Kasnije je masovno ubijanje usavršeno:uz pomoć plina ciklon-B zatvorenici su  masovno ubijani u plinskim komorama.</a:t>
            </a:r>
          </a:p>
          <a:p>
            <a:pPr>
              <a:buFont typeface="Arial" pitchFamily="34" charset="0"/>
              <a:buChar char="•"/>
            </a:pPr>
            <a:r>
              <a:rPr lang="hr-HR" sz="1400" dirty="0" smtClean="0">
                <a:latin typeface="Century Schoolbook" pitchFamily="18" charset="0"/>
              </a:rPr>
              <a:t> Nakon smrti </a:t>
            </a:r>
            <a:r>
              <a:rPr lang="hr-HR" sz="1400" dirty="0" smtClean="0">
                <a:latin typeface="Century Schoolbook" pitchFamily="18" charset="0"/>
              </a:rPr>
              <a:t> ubijenima su vađeni  </a:t>
            </a:r>
            <a:r>
              <a:rPr lang="hr-HR" sz="1400" dirty="0" smtClean="0">
                <a:latin typeface="Century Schoolbook" pitchFamily="18" charset="0"/>
              </a:rPr>
              <a:t>zlatni </a:t>
            </a:r>
            <a:r>
              <a:rPr lang="hr-HR" sz="1400" dirty="0" smtClean="0">
                <a:latin typeface="Century Schoolbook" pitchFamily="18" charset="0"/>
              </a:rPr>
              <a:t>zubi; od zubnih </a:t>
            </a:r>
            <a:r>
              <a:rPr lang="hr-HR" sz="1400" dirty="0" smtClean="0">
                <a:latin typeface="Century Schoolbook" pitchFamily="18" charset="0"/>
              </a:rPr>
              <a:t>proteza, nakita i prstenja dobiveno je 17 tona zlata.</a:t>
            </a:r>
          </a:p>
          <a:p>
            <a:endParaRPr lang="hr-HR" sz="1400" dirty="0" smtClean="0">
              <a:latin typeface="Century Schoolbook" pitchFamily="18" charset="0"/>
            </a:endParaRPr>
          </a:p>
        </p:txBody>
      </p:sp>
      <p:pic>
        <p:nvPicPr>
          <p:cNvPr id="1026" name="Picture 2" descr="https://furtherglory.files.wordpress.com/2011/12/auchwitz1gaschamb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3847332" cy="2643206"/>
          </a:xfrm>
          <a:prstGeom prst="rect">
            <a:avLst/>
          </a:prstGeom>
          <a:noFill/>
        </p:spPr>
      </p:pic>
      <p:pic>
        <p:nvPicPr>
          <p:cNvPr id="1028" name="Picture 4" descr="http://go.owu.edu/~mjkalb/img/uploaded/307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854" y="2000240"/>
            <a:ext cx="1283503" cy="2000264"/>
          </a:xfrm>
          <a:prstGeom prst="rect">
            <a:avLst/>
          </a:prstGeom>
          <a:noFill/>
        </p:spPr>
      </p:pic>
      <p:pic>
        <p:nvPicPr>
          <p:cNvPr id="1030" name="Picture 6" descr="http://4.bp.blogspot.com/-o0lmVmI6-Bw/VGAOxqCBL0I/AAAAAAAAPTI/S9lOM2U_AvA/s1600/Buchenwald_Victim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97508">
            <a:off x="5550506" y="4052536"/>
            <a:ext cx="2955272" cy="2158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entury Schoolbook" pitchFamily="18" charset="0"/>
              </a:rPr>
              <a:t>“Uništenje dokaza”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Tijela ubijenih odnošena su u krematorije i spaljivana u pećima. Postojale su jedinice zatvorenika koje su se brinule da krematorij neprekidno spaljuje leševe.</a:t>
            </a:r>
          </a:p>
          <a:p>
            <a:r>
              <a:rPr lang="hr-HR" sz="1400" dirty="0" smtClean="0">
                <a:latin typeface="Century Schoolbook" pitchFamily="18" charset="0"/>
              </a:rPr>
              <a:t>Logori smrti bili su zaduženje Adolfa </a:t>
            </a:r>
            <a:r>
              <a:rPr lang="hr-HR" sz="1400" dirty="0" err="1" smtClean="0">
                <a:latin typeface="Century Schoolbook" pitchFamily="18" charset="0"/>
              </a:rPr>
              <a:t>Eichmanna</a:t>
            </a:r>
            <a:r>
              <a:rPr lang="hr-HR" sz="1400" dirty="0" smtClean="0">
                <a:latin typeface="Century Schoolbook" pitchFamily="18" charset="0"/>
              </a:rPr>
              <a:t>, koji je pokazao velike organizacijske sposobnosti u postizanju što veće “učinkovitosti” logora.</a:t>
            </a:r>
            <a:endParaRPr lang="hr-HR" sz="1400" dirty="0">
              <a:latin typeface="Century Schoolbook" pitchFamily="18" charset="0"/>
            </a:endParaRPr>
          </a:p>
        </p:txBody>
      </p:sp>
      <p:pic>
        <p:nvPicPr>
          <p:cNvPr id="12292" name="Picture 4" descr="http://www.holocaustresearchproject.org/othercamps/galleries/mautgallery/full/Mauthausen%20Cremator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928934"/>
            <a:ext cx="4034146" cy="3000396"/>
          </a:xfrm>
          <a:prstGeom prst="rect">
            <a:avLst/>
          </a:prstGeom>
          <a:noFill/>
        </p:spPr>
      </p:pic>
      <p:pic>
        <p:nvPicPr>
          <p:cNvPr id="12294" name="Picture 6" descr="https://upload.wikimedia.org/wikipedia/ar/thumb/8/8f/Eichmann,_Adolf.jpg/220px-Eichmann,_Adol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143248"/>
            <a:ext cx="1771497" cy="2786082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5857884" y="6000768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A. </a:t>
            </a:r>
            <a:r>
              <a:rPr lang="hr-HR" sz="1400" dirty="0" err="1" smtClean="0">
                <a:latin typeface="Century Schoolbook" pitchFamily="18" charset="0"/>
              </a:rPr>
              <a:t>Eichmann</a:t>
            </a:r>
            <a:endParaRPr lang="hr-HR" sz="1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entury Schoolbook" pitchFamily="18" charset="0"/>
              </a:rPr>
              <a:t>Auschwitz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Auschwitz je bio najveći koncentracijski logor i </a:t>
            </a:r>
            <a:r>
              <a:rPr lang="hr-HR" sz="1400" dirty="0" smtClean="0">
                <a:latin typeface="Century Schoolbook" pitchFamily="18" charset="0"/>
              </a:rPr>
              <a:t>, kao takav, </a:t>
            </a:r>
            <a:r>
              <a:rPr lang="hr-HR" sz="1400" dirty="0" smtClean="0">
                <a:latin typeface="Century Schoolbook" pitchFamily="18" charset="0"/>
              </a:rPr>
              <a:t>predstavlja </a:t>
            </a:r>
            <a:r>
              <a:rPr lang="hr-HR" sz="1400" dirty="0" smtClean="0">
                <a:latin typeface="Century Schoolbook" pitchFamily="18" charset="0"/>
              </a:rPr>
              <a:t>simbol stradanja u holokaustu.</a:t>
            </a:r>
          </a:p>
          <a:p>
            <a:r>
              <a:rPr lang="hr-HR" sz="1400" dirty="0" smtClean="0">
                <a:latin typeface="Century Schoolbook" pitchFamily="18" charset="0"/>
              </a:rPr>
              <a:t>Sastojao se od tri kampa:</a:t>
            </a:r>
          </a:p>
          <a:p>
            <a:pPr lvl="2"/>
            <a:r>
              <a:rPr lang="hr-HR" sz="1400" dirty="0" smtClean="0">
                <a:latin typeface="Century Schoolbook" pitchFamily="18" charset="0"/>
              </a:rPr>
              <a:t>Auschwitz I., originalni dio kampa i administrativni kamp za cijeli logor. U njemu je ubijeno oko 70.000 ljudi, uglavnom poljskih i ruskih ratnih zarobljenika.</a:t>
            </a:r>
          </a:p>
          <a:p>
            <a:pPr lvl="2"/>
            <a:r>
              <a:rPr lang="hr-HR" sz="1400" dirty="0" smtClean="0">
                <a:latin typeface="Century Schoolbook" pitchFamily="18" charset="0"/>
              </a:rPr>
              <a:t>Auschwitz II. (</a:t>
            </a:r>
            <a:r>
              <a:rPr lang="hr-HR" sz="1400" dirty="0" err="1" smtClean="0">
                <a:latin typeface="Century Schoolbook" pitchFamily="18" charset="0"/>
              </a:rPr>
              <a:t>Birkenau</a:t>
            </a:r>
            <a:r>
              <a:rPr lang="hr-HR" sz="1400" dirty="0" smtClean="0">
                <a:latin typeface="Century Schoolbook" pitchFamily="18" charset="0"/>
              </a:rPr>
              <a:t>), kamp za istrebljivanje, gdje je ubijeno otprilike 960.000 Židova, 75.000 Poljaka i 19.000 Roma.</a:t>
            </a:r>
          </a:p>
          <a:p>
            <a:pPr lvl="2"/>
            <a:r>
              <a:rPr lang="hr-HR" sz="1400" dirty="0" smtClean="0">
                <a:latin typeface="Century Schoolbook" pitchFamily="18" charset="0"/>
              </a:rPr>
              <a:t>Auschwitz III., služio je kao logor za radnike.</a:t>
            </a:r>
            <a:endParaRPr lang="hr-HR" sz="1400" dirty="0">
              <a:latin typeface="Century Schoolbook" pitchFamily="18" charset="0"/>
            </a:endParaRPr>
          </a:p>
        </p:txBody>
      </p:sp>
      <p:pic>
        <p:nvPicPr>
          <p:cNvPr id="1026" name="Picture 2" descr="http://assets.vice.com/content-images/contentimage/147077/Auschwitz-Birkena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88"/>
            <a:ext cx="3240360" cy="24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ShDNIdfo-x4Xhb93F_TKGPkrh5A7PB7BkGymW8kEOTqjDeBQ3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933087"/>
            <a:ext cx="3516341" cy="24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2143140"/>
          </a:xfrm>
        </p:spPr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Većina zatvorenika </a:t>
            </a:r>
            <a:r>
              <a:rPr lang="hr-HR" sz="1400" dirty="0" smtClean="0">
                <a:latin typeface="Century Schoolbook" pitchFamily="18" charset="0"/>
              </a:rPr>
              <a:t>ubijena je u </a:t>
            </a:r>
            <a:r>
              <a:rPr lang="hr-HR" sz="1400" dirty="0" smtClean="0">
                <a:latin typeface="Century Schoolbook" pitchFamily="18" charset="0"/>
              </a:rPr>
              <a:t>plinskim komorama ciklonom B, drugi su bili ubijani </a:t>
            </a:r>
            <a:r>
              <a:rPr lang="hr-HR" sz="1400" dirty="0" err="1" smtClean="0">
                <a:latin typeface="Century Schoolbook" pitchFamily="18" charset="0"/>
              </a:rPr>
              <a:t>izgladnjavanjem</a:t>
            </a:r>
            <a:r>
              <a:rPr lang="hr-HR" sz="1400" dirty="0" smtClean="0">
                <a:latin typeface="Century Schoolbook" pitchFamily="18" charset="0"/>
              </a:rPr>
              <a:t>, prisilnim radom, manjkom higijene i pogubljenjima. </a:t>
            </a:r>
          </a:p>
          <a:p>
            <a:r>
              <a:rPr lang="hr-HR" sz="1400" dirty="0" smtClean="0">
                <a:latin typeface="Century Schoolbook" pitchFamily="18" charset="0"/>
              </a:rPr>
              <a:t>U Auschwitzu su se, kao i u nekim drugim logorima, provodili nehumani medicinski pokusi nad zatvorenicima.  </a:t>
            </a:r>
          </a:p>
          <a:p>
            <a:r>
              <a:rPr lang="hr-HR" sz="1400" dirty="0" smtClean="0">
                <a:latin typeface="Century Schoolbook" pitchFamily="18" charset="0"/>
              </a:rPr>
              <a:t>U jednom izvješću firme</a:t>
            </a:r>
            <a:r>
              <a:rPr lang="hr-HR" sz="1400" dirty="0" smtClean="0">
                <a:latin typeface="Century Schoolbook" pitchFamily="18" charset="0"/>
              </a:rPr>
              <a:t> </a:t>
            </a:r>
            <a:r>
              <a:rPr lang="hr-HR" sz="1400" dirty="0" err="1" smtClean="0">
                <a:latin typeface="Century Schoolbook" pitchFamily="18" charset="0"/>
              </a:rPr>
              <a:t>Bayer</a:t>
            </a:r>
            <a:r>
              <a:rPr lang="hr-HR" sz="1400" dirty="0" smtClean="0">
                <a:latin typeface="Century Schoolbook" pitchFamily="18" charset="0"/>
              </a:rPr>
              <a:t> </a:t>
            </a:r>
            <a:r>
              <a:rPr lang="hr-HR" sz="1400" dirty="0" smtClean="0">
                <a:latin typeface="Century Schoolbook" pitchFamily="18" charset="0"/>
              </a:rPr>
              <a:t>AG koja je za </a:t>
            </a:r>
            <a:r>
              <a:rPr lang="hr-HR" sz="1400" dirty="0" smtClean="0">
                <a:latin typeface="Century Schoolbook" pitchFamily="18" charset="0"/>
              </a:rPr>
              <a:t>150 ženskih logorašica platila 170 RM po osobi, </a:t>
            </a:r>
            <a:r>
              <a:rPr lang="hr-HR" sz="1400" dirty="0" smtClean="0">
                <a:latin typeface="Century Schoolbook" pitchFamily="18" charset="0"/>
              </a:rPr>
              <a:t>stoji</a:t>
            </a:r>
            <a:r>
              <a:rPr lang="hr-HR" sz="1400" dirty="0" smtClean="0">
                <a:latin typeface="Century Schoolbook" pitchFamily="18" charset="0"/>
              </a:rPr>
              <a:t> :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</a:t>
            </a:r>
            <a:r>
              <a:rPr lang="hr-HR" sz="1400" dirty="0" err="1" smtClean="0">
                <a:latin typeface="Century Schoolbook" pitchFamily="18" charset="0"/>
              </a:rPr>
              <a:t>..</a:t>
            </a:r>
            <a:r>
              <a:rPr lang="hr-HR" sz="1400" dirty="0" smtClean="0">
                <a:latin typeface="Century Schoolbook" pitchFamily="18" charset="0"/>
              </a:rPr>
              <a:t>. </a:t>
            </a:r>
            <a:r>
              <a:rPr lang="hr-HR" sz="1400" dirty="0" smtClean="0">
                <a:latin typeface="Century Schoolbook" pitchFamily="18" charset="0"/>
              </a:rPr>
              <a:t>Eksperimenti su provedeni, sve osobe su </a:t>
            </a:r>
            <a:r>
              <a:rPr lang="hr-HR" sz="1400" dirty="0" err="1" smtClean="0">
                <a:latin typeface="Century Schoolbook" pitchFamily="18" charset="0"/>
              </a:rPr>
              <a:t>mrtve...Ubrzo</a:t>
            </a:r>
            <a:r>
              <a:rPr lang="hr-HR" sz="1400" dirty="0" smtClean="0">
                <a:latin typeface="Century Schoolbook" pitchFamily="18" charset="0"/>
              </a:rPr>
              <a:t> ćemo stupiti u novi kontakt </a:t>
            </a:r>
            <a:r>
              <a:rPr lang="hr-HR" sz="1400" dirty="0" smtClean="0">
                <a:latin typeface="Century Schoolbook" pitchFamily="18" charset="0"/>
              </a:rPr>
              <a:t>s </a:t>
            </a:r>
            <a:r>
              <a:rPr lang="hr-HR" sz="1400" dirty="0" smtClean="0">
                <a:latin typeface="Century Schoolbook" pitchFamily="18" charset="0"/>
              </a:rPr>
              <a:t>Vama, radi nove isporuke.</a:t>
            </a:r>
          </a:p>
          <a:p>
            <a:endParaRPr lang="hr-HR" sz="1400" dirty="0" smtClean="0">
              <a:latin typeface="Century Schoolbook" pitchFamily="18" charset="0"/>
            </a:endParaRPr>
          </a:p>
          <a:p>
            <a:endParaRPr lang="hr-HR" sz="1400" dirty="0" smtClean="0">
              <a:latin typeface="Century Schoolbook" pitchFamily="18" charset="0"/>
            </a:endParaRPr>
          </a:p>
          <a:p>
            <a:pPr>
              <a:buNone/>
            </a:pPr>
            <a:endParaRPr lang="hr-HR" sz="1400" dirty="0" smtClean="0">
              <a:latin typeface="Century Schoolbook" pitchFamily="18" charset="0"/>
            </a:endParaRPr>
          </a:p>
        </p:txBody>
      </p:sp>
      <p:pic>
        <p:nvPicPr>
          <p:cNvPr id="2050" name="Picture 2" descr="https://s3-eu-west-1.amazonaws.com/infogram-particles-700/1383280_1400190832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409972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merica.aljazeera.com/content/ajam/multimedia/photo-gallery/2015/1/photos-auschwitz-then-and-now/_jcr_content/slideShowImages/slide13/image.adapt.960.high.auschwitz_1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72916"/>
            <a:ext cx="367815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err="1" smtClean="0">
                <a:latin typeface="Century Schoolbook" pitchFamily="18" charset="0"/>
              </a:rPr>
              <a:t>Oslobođanje</a:t>
            </a:r>
            <a:r>
              <a:rPr lang="hr-HR" sz="2000" dirty="0" smtClean="0">
                <a:latin typeface="Century Schoolbook" pitchFamily="18" charset="0"/>
              </a:rPr>
              <a:t> Auschwitza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U završnoj fazi rata, Nijemci su nastojali likvidirati što više zatvorenika, kako bi prikrili tragove zločina. </a:t>
            </a:r>
          </a:p>
          <a:p>
            <a:r>
              <a:rPr lang="hr-HR" sz="1400" dirty="0" smtClean="0">
                <a:latin typeface="Century Schoolbook" pitchFamily="18" charset="0"/>
              </a:rPr>
              <a:t>Ulazeći 27.siječnja 1945. u Auschwitz vojnici sovjetske Crvene armije zatekli su preostalih  nekoliko tisuća zatvorenika; šokirali su ih prizori izgladnjelih ljudi i ostatci plinskih komora.</a:t>
            </a:r>
          </a:p>
          <a:p>
            <a:r>
              <a:rPr lang="hr-HR" sz="1400" dirty="0" smtClean="0">
                <a:latin typeface="Century Schoolbook" pitchFamily="18" charset="0"/>
              </a:rPr>
              <a:t>Svijet je bio zgrožen prizorima iz Auschwitza i drugih, uskoro oslobođenih, logora.  </a:t>
            </a:r>
          </a:p>
        </p:txBody>
      </p:sp>
      <p:pic>
        <p:nvPicPr>
          <p:cNvPr id="3074" name="Picture 2" descr="http://media2.s-nbcnews.com/i/MSNBC/Components/Video/__NEW/a_101_auschwitz_150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63158"/>
            <a:ext cx="39684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awesomestories.com/images/user/0be73b5552cbc4496ae4c4ed06e899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457" y="3068960"/>
            <a:ext cx="38416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1200" dirty="0"/>
              <a:t/>
            </a:r>
            <a:br>
              <a:rPr lang="vi-VN" sz="1200" dirty="0"/>
            </a:br>
            <a:r>
              <a:rPr lang="hr-HR" sz="2000" dirty="0" smtClean="0"/>
              <a:t> </a:t>
            </a:r>
            <a:r>
              <a:rPr lang="hr-HR" sz="2000" dirty="0" smtClean="0">
                <a:latin typeface="Century Schoolbook" pitchFamily="18" charset="0"/>
              </a:rPr>
              <a:t>Dan sjećanja na holokaust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</a:t>
            </a:r>
            <a:r>
              <a:rPr lang="vi-VN" sz="1400" dirty="0" smtClean="0">
                <a:latin typeface="Century Schoolbook" pitchFamily="18" charset="0"/>
              </a:rPr>
              <a:t>Odlukom Generalne Skupštine Ujedinjenih naroda iz 2005. godine, 27. siječnja, dan kada je 1945. godine oslobođen zloglasni koncentracijski logor Auschwitz, proglašen je Danom sjećanja na žrtve holokausta.</a:t>
            </a:r>
            <a:endParaRPr lang="hr-HR" sz="1400" dirty="0">
              <a:latin typeface="Century Schoolbook" pitchFamily="18" charset="0"/>
            </a:endParaRPr>
          </a:p>
        </p:txBody>
      </p:sp>
      <p:pic>
        <p:nvPicPr>
          <p:cNvPr id="25602" name="Picture 2" descr="http://www.annefrankguide.net/en-GB/content/hm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86124"/>
            <a:ext cx="3979721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entury Schoolbook" pitchFamily="18" charset="0"/>
              </a:rPr>
              <a:t>Nezavisna Država Hrvatska 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Nacistički rasni zakoni usmjereni protiv Židova i Roma primjenjivali su se i u NDH.</a:t>
            </a:r>
          </a:p>
          <a:p>
            <a:r>
              <a:rPr lang="hr-HR" sz="1400" dirty="0" smtClean="0">
                <a:latin typeface="Century Schoolbook" pitchFamily="18" charset="0"/>
              </a:rPr>
              <a:t>Sukladno tome, sustavno istrebljenje Židova koje je pokrenula nacistička Njemačka, nazvano holokaust, provođeno je i u tadašnjoj NDH uz suradnju ustaškog režima. </a:t>
            </a:r>
          </a:p>
          <a:p>
            <a:r>
              <a:rPr lang="hr-HR" sz="1400" dirty="0" smtClean="0">
                <a:latin typeface="Century Schoolbook" pitchFamily="18" charset="0"/>
              </a:rPr>
              <a:t>Većina je likvidirana u Jasenovcu i drugim logorima na području NDH, a znatan dio isporučen je nacističkoj </a:t>
            </a:r>
            <a:r>
              <a:rPr lang="hr-HR" sz="1400" dirty="0" smtClean="0">
                <a:latin typeface="Century Schoolbook" pitchFamily="18" charset="0"/>
              </a:rPr>
              <a:t>Njemačkoj. </a:t>
            </a:r>
            <a:r>
              <a:rPr lang="hr-HR" sz="1400" dirty="0" smtClean="0">
                <a:latin typeface="Century Schoolbook" pitchFamily="18" charset="0"/>
              </a:rPr>
              <a:t>Na ovaj način stradalo je 75-80% hrvatskih Židova i gotovo cjelokupna romska populacija.</a:t>
            </a:r>
            <a:endParaRPr lang="hr-HR" sz="1400" dirty="0">
              <a:latin typeface="Century Schoolbook" pitchFamily="18" charset="0"/>
            </a:endParaRPr>
          </a:p>
        </p:txBody>
      </p:sp>
      <p:pic>
        <p:nvPicPr>
          <p:cNvPr id="4098" name="Picture 2" descr="https://radiogornjigrad.files.wordpress.com/2014/09/1-a-ustac5a1e.jpg?w=436&amp;h=29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41529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elegram.hr/wp-content/uploads/2015/08/hrvatska-i-zloc48dini-nad-jevreji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2573961" cy="365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Century Schoolbook" pitchFamily="18" charset="0"/>
              </a:rPr>
              <a:t>Židovi u Rijeci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Nešto je bolji položaj Židova bio u dijelovima Hrvatske koji su bili pod talijanskom vlašću, pa tako i u Rijeci. Unatoč njemačkim pritiscima, Talijani </a:t>
            </a:r>
            <a:r>
              <a:rPr lang="hr-HR" sz="1400" dirty="0" smtClean="0">
                <a:latin typeface="Century Schoolbook" pitchFamily="18" charset="0"/>
              </a:rPr>
              <a:t>uglavnom nisu deportirali </a:t>
            </a:r>
            <a:r>
              <a:rPr lang="hr-HR" sz="1400" dirty="0" smtClean="0">
                <a:latin typeface="Century Schoolbook" pitchFamily="18" charset="0"/>
              </a:rPr>
              <a:t>Židove</a:t>
            </a:r>
            <a:r>
              <a:rPr lang="hr-HR" sz="1400" dirty="0" smtClean="0">
                <a:latin typeface="Century Schoolbook" pitchFamily="18" charset="0"/>
              </a:rPr>
              <a:t>.</a:t>
            </a:r>
          </a:p>
          <a:p>
            <a:endParaRPr lang="hr-HR" sz="1400" dirty="0" smtClean="0">
              <a:latin typeface="Century Schoolbook" pitchFamily="18" charset="0"/>
            </a:endParaRPr>
          </a:p>
          <a:p>
            <a:r>
              <a:rPr lang="hr-HR" sz="1400" dirty="0" smtClean="0">
                <a:latin typeface="Century Schoolbook" pitchFamily="18" charset="0"/>
              </a:rPr>
              <a:t>To se promijenilo nakon njemačke okupacije Rijeke; zapaljena je 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</a:t>
            </a:r>
            <a:r>
              <a:rPr lang="hr-HR" sz="1400" dirty="0" smtClean="0">
                <a:latin typeface="Century Schoolbook" pitchFamily="18" charset="0"/>
              </a:rPr>
              <a:t> </a:t>
            </a:r>
            <a:r>
              <a:rPr lang="hr-HR" sz="1400" dirty="0" smtClean="0">
                <a:latin typeface="Century Schoolbook" pitchFamily="18" charset="0"/>
              </a:rPr>
              <a:t>  i </a:t>
            </a:r>
            <a:r>
              <a:rPr lang="hr-HR" sz="1400" dirty="0" smtClean="0">
                <a:latin typeface="Century Schoolbook" pitchFamily="18" charset="0"/>
              </a:rPr>
              <a:t>kasnije srušena  velika sinagoga, a započela je i deportacija 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 u logore smrti u </a:t>
            </a:r>
            <a:r>
              <a:rPr lang="hr-HR" sz="1400" dirty="0" smtClean="0">
                <a:latin typeface="Century Schoolbook" pitchFamily="18" charset="0"/>
              </a:rPr>
              <a:t>kojima je stradalo 80% riječkih Židova.</a:t>
            </a:r>
            <a:endParaRPr lang="hr-HR" sz="1400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</a:t>
            </a:r>
          </a:p>
          <a:p>
            <a:r>
              <a:rPr lang="hr-HR" sz="1400" dirty="0" smtClean="0">
                <a:latin typeface="Century Schoolbook" pitchFamily="18" charset="0"/>
              </a:rPr>
              <a:t>Kao spomen na stradanje Židova u Rijeci u ulici Ante Starčevića 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postavljeni su  “</a:t>
            </a:r>
            <a:r>
              <a:rPr lang="hr-HR" sz="1400" dirty="0" err="1" smtClean="0">
                <a:latin typeface="Century Schoolbook" pitchFamily="18" charset="0"/>
              </a:rPr>
              <a:t>kamenovi</a:t>
            </a:r>
            <a:r>
              <a:rPr lang="hr-HR" sz="1400" dirty="0" smtClean="0">
                <a:latin typeface="Century Schoolbook" pitchFamily="18" charset="0"/>
              </a:rPr>
              <a:t> spoticanja” s imenima jedne od stradalih                                       riječkih židovskih obitelji, </a:t>
            </a:r>
            <a:r>
              <a:rPr lang="hr-HR" sz="1400" dirty="0" err="1" smtClean="0">
                <a:latin typeface="Century Schoolbook" pitchFamily="18" charset="0"/>
              </a:rPr>
              <a:t>obitelji</a:t>
            </a:r>
            <a:r>
              <a:rPr lang="hr-HR" sz="1400" dirty="0" smtClean="0">
                <a:latin typeface="Century Schoolbook" pitchFamily="18" charset="0"/>
              </a:rPr>
              <a:t> </a:t>
            </a:r>
            <a:r>
              <a:rPr lang="hr-HR" sz="1400" dirty="0" err="1" smtClean="0">
                <a:latin typeface="Century Schoolbook" pitchFamily="18" charset="0"/>
              </a:rPr>
              <a:t>Lipschitz</a:t>
            </a:r>
            <a:r>
              <a:rPr lang="hr-HR" sz="1400" dirty="0" smtClean="0">
                <a:latin typeface="Century Schoolbook" pitchFamily="18" charset="0"/>
              </a:rPr>
              <a:t>. Ovakvih “kamenova”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</a:t>
            </a:r>
            <a:r>
              <a:rPr lang="hr-HR" sz="1400" dirty="0" smtClean="0">
                <a:latin typeface="Century Schoolbook" pitchFamily="18" charset="0"/>
              </a:rPr>
              <a:t>      na koje se “spotaknula” ljudska humanost postavljeno je 40000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širom </a:t>
            </a:r>
            <a:r>
              <a:rPr lang="hr-HR" sz="1400" dirty="0" smtClean="0">
                <a:latin typeface="Century Schoolbook" pitchFamily="18" charset="0"/>
              </a:rPr>
              <a:t>Europe, a Rijeka je prvi hrvatski grad koji se uključio </a:t>
            </a:r>
            <a:r>
              <a:rPr lang="hr-HR" sz="1400" dirty="0" smtClean="0">
                <a:latin typeface="Century Schoolbook" pitchFamily="18" charset="0"/>
              </a:rPr>
              <a:t>u ovaj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projekt.</a:t>
            </a:r>
            <a:endParaRPr lang="hr-HR" sz="1400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</a:t>
            </a:r>
          </a:p>
        </p:txBody>
      </p:sp>
      <p:pic>
        <p:nvPicPr>
          <p:cNvPr id="4098" name="Picture 2" descr="http://pubweb.carnet.hr/jcr/wp-content/uploads/sites/177/2014/09/razglednic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071678"/>
            <a:ext cx="2481755" cy="3857652"/>
          </a:xfrm>
          <a:prstGeom prst="rect">
            <a:avLst/>
          </a:prstGeom>
          <a:noFill/>
        </p:spPr>
      </p:pic>
      <p:pic>
        <p:nvPicPr>
          <p:cNvPr id="4100" name="Picture 4" descr="http://www.novilist.hr/var/novilist/storage/images/multimedija/foto/postavljanje-kamena-spoticanja-u-rijeci-snimio-vedran-karuza/g215vk02/2773056-1-cro-HR/G215VK02_gallery_embed_i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214818"/>
            <a:ext cx="2714644" cy="2495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entury Schoolbook" pitchFamily="18" charset="0"/>
              </a:rPr>
              <a:t>Posljedice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Precizan broj žrtava holokausta gotovo je nemoguće utvrditi.  Računa se da je u njemu stradalo  5 do 6 milijuna Židova.</a:t>
            </a:r>
          </a:p>
          <a:p>
            <a:r>
              <a:rPr lang="hr-HR" sz="1400" dirty="0" smtClean="0">
                <a:latin typeface="Century Schoolbook" pitchFamily="18" charset="0"/>
              </a:rPr>
              <a:t>Pojam holokaust u širem značenju odnosi se na sustavno uništavanje određenih grupa ljudi s ciljem istrebljenja. Na ovaj način, broj žrtava holokausta procjenjuje se na 9 do 11 milijuna (Romi, sovjetski i poljski ratni zarobljenici…) .</a:t>
            </a:r>
          </a:p>
          <a:p>
            <a:r>
              <a:rPr lang="hr-HR" sz="1400" dirty="0" smtClean="0">
                <a:latin typeface="Century Schoolbook" pitchFamily="18" charset="0"/>
              </a:rPr>
              <a:t>Razmjeri zločina koji se dogodio u srcu “civilizirane” Europe šokirali su svijet; bešćutno i zvjerski  nacisti su pokušali “izbrisati” milijune nevinih ljudi samo zato što se nisu uklapali u njihovu sliku rasno “čiste” Njemačke i Europe. </a:t>
            </a:r>
            <a:endParaRPr lang="hr-HR" sz="1400" dirty="0">
              <a:latin typeface="Century Schoolbook" pitchFamily="18" charset="0"/>
            </a:endParaRPr>
          </a:p>
        </p:txBody>
      </p:sp>
      <p:pic>
        <p:nvPicPr>
          <p:cNvPr id="3074" name="Picture 2" descr="http://www.preservememory.org/wp-content/uploads/2013/11/b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26" y="3143248"/>
            <a:ext cx="560073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ivarfjeld.files.wordpress.com/2010/07/image.jpg?w=9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5" y="3286124"/>
            <a:ext cx="2428892" cy="22080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entury Schoolbook" pitchFamily="18" charset="0"/>
              </a:rPr>
              <a:t>I zato…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27.siječnja  ustanovljen je kao Dan sjećanja na holokaust, </a:t>
            </a:r>
            <a:r>
              <a:rPr lang="vi-VN" sz="1400" dirty="0" smtClean="0">
                <a:latin typeface="Century Schoolbook" pitchFamily="18" charset="0"/>
              </a:rPr>
              <a:t>međunarodni dan sjećanja kojim se želi podsjetiti na sve žrtve nacističkih režima tijekom Drugog svjetskog rata</a:t>
            </a:r>
            <a:r>
              <a:rPr lang="hr-HR" sz="1400" dirty="0" smtClean="0">
                <a:latin typeface="Century Schoolbook" pitchFamily="18" charset="0"/>
              </a:rPr>
              <a:t>, na gubitak za civilizaciju u cjelini.</a:t>
            </a:r>
          </a:p>
          <a:p>
            <a:r>
              <a:rPr lang="hr-HR" sz="1400" dirty="0" smtClean="0">
                <a:latin typeface="Century Schoolbook" pitchFamily="18" charset="0"/>
              </a:rPr>
              <a:t>Obilježavanje ovoga dana ima za cilj </a:t>
            </a:r>
            <a:r>
              <a:rPr lang="hr-HR" sz="1400" dirty="0" smtClean="0">
                <a:latin typeface="Century Schoolbook" pitchFamily="18" charset="0"/>
              </a:rPr>
              <a:t> razviti </a:t>
            </a:r>
            <a:r>
              <a:rPr lang="vi-VN" sz="1400" dirty="0" smtClean="0">
                <a:latin typeface="Century Schoolbook" pitchFamily="18" charset="0"/>
              </a:rPr>
              <a:t>svijest</a:t>
            </a:r>
            <a:r>
              <a:rPr lang="hr-HR" sz="1400" dirty="0" smtClean="0">
                <a:latin typeface="Century Schoolbook" pitchFamily="18" charset="0"/>
              </a:rPr>
              <a:t> </a:t>
            </a:r>
            <a:r>
              <a:rPr lang="vi-VN" sz="1400" dirty="0" smtClean="0">
                <a:latin typeface="Century Schoolbook" pitchFamily="18" charset="0"/>
              </a:rPr>
              <a:t>o </a:t>
            </a:r>
            <a:r>
              <a:rPr lang="vi-VN" sz="1400" dirty="0" smtClean="0">
                <a:latin typeface="Century Schoolbook" pitchFamily="18" charset="0"/>
              </a:rPr>
              <a:t>opasnosti od radikalnih, ekstremističkih pokreta i totalitarnih režima </a:t>
            </a:r>
            <a:r>
              <a:rPr lang="hr-HR" sz="1400" dirty="0" smtClean="0">
                <a:latin typeface="Century Schoolbook" pitchFamily="18" charset="0"/>
              </a:rPr>
              <a:t> te svih oblika mržnje. </a:t>
            </a:r>
          </a:p>
          <a:p>
            <a:r>
              <a:rPr lang="hr-HR" sz="1400" dirty="0" smtClean="0">
                <a:latin typeface="Century Schoolbook" pitchFamily="18" charset="0"/>
              </a:rPr>
              <a:t>Prisjećajući se holokausta kao dotad nezabilježenog događaja u povijesti čovječanstva, razvija se svijest o tome kako se ovakvi  zločini  ne smiju ponoviti; odgovornost svih ljudi u civiliziranom društvu  je usprotiviti se i spriječiti genocid gdje god se on pojavio. </a:t>
            </a:r>
          </a:p>
          <a:p>
            <a:endParaRPr lang="hr-HR" sz="1400" dirty="0" smtClean="0">
              <a:latin typeface="Century Schoolbook" pitchFamily="18" charset="0"/>
            </a:endParaRPr>
          </a:p>
          <a:p>
            <a:endParaRPr lang="hr-HR" sz="1400" dirty="0" smtClean="0">
              <a:latin typeface="Century Schoolbook" pitchFamily="18" charset="0"/>
            </a:endParaRPr>
          </a:p>
          <a:p>
            <a:endParaRPr lang="hr-HR" sz="1400" dirty="0" smtClean="0">
              <a:latin typeface="Century Schoolbook" pitchFamily="18" charset="0"/>
            </a:endParaRPr>
          </a:p>
        </p:txBody>
      </p:sp>
      <p:pic>
        <p:nvPicPr>
          <p:cNvPr id="2052" name="Picture 4" descr="http://wordsonimages.com/pics/52064-Anne%20frank%20famous%20quotes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00438"/>
            <a:ext cx="5189438" cy="2574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14348" y="214290"/>
            <a:ext cx="7572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>
                <a:latin typeface="Century Schoolbook" pitchFamily="18" charset="0"/>
              </a:rPr>
              <a:t>“Tragedija nastala kao posljedica Holokausta se ne može izbrisati. Mora biti zapamćena sa sramom i strahom dokle god ljudsko sjećanje bude postojalo. Samo ako se sjećamo, onda možemo odati prikladnu počast žrtvama. Milijuni nedužnih Židova i pripadnika drugih manjina ubijani su na </a:t>
            </a:r>
            <a:r>
              <a:rPr lang="hr-HR" i="1" dirty="0" err="1" smtClean="0">
                <a:latin typeface="Century Schoolbook" pitchFamily="18" charset="0"/>
              </a:rPr>
              <a:t>nazamislivo</a:t>
            </a:r>
            <a:r>
              <a:rPr lang="hr-HR" i="1" dirty="0" smtClean="0">
                <a:latin typeface="Century Schoolbook" pitchFamily="18" charset="0"/>
              </a:rPr>
              <a:t> barbarske načine. Nikada ne smijemo zaboraviti te muškarce, žene i djecu, niti njihovu agoniju</a:t>
            </a:r>
            <a:r>
              <a:rPr lang="hr-HR" i="1" dirty="0" smtClean="0">
                <a:latin typeface="Century Schoolbook" pitchFamily="18" charset="0"/>
              </a:rPr>
              <a:t>.”</a:t>
            </a:r>
            <a:endParaRPr lang="hr-HR" dirty="0" smtClean="0">
              <a:latin typeface="Century Schoolbook" pitchFamily="18" charset="0"/>
            </a:endParaRPr>
          </a:p>
          <a:p>
            <a:endParaRPr lang="hr-HR" dirty="0" smtClean="0">
              <a:latin typeface="Century Schoolbook" pitchFamily="18" charset="0"/>
            </a:endParaRPr>
          </a:p>
          <a:p>
            <a:r>
              <a:rPr lang="hr-HR" sz="1400" dirty="0" smtClean="0">
                <a:latin typeface="Century Schoolbook" pitchFamily="18" charset="0"/>
              </a:rPr>
              <a:t> Generalni </a:t>
            </a:r>
            <a:r>
              <a:rPr lang="hr-HR" sz="1400" dirty="0" smtClean="0">
                <a:latin typeface="Century Schoolbook" pitchFamily="18" charset="0"/>
              </a:rPr>
              <a:t>tajnik </a:t>
            </a:r>
            <a:r>
              <a:rPr lang="hr-HR" sz="1400" dirty="0" smtClean="0">
                <a:latin typeface="Century Schoolbook" pitchFamily="18" charset="0"/>
              </a:rPr>
              <a:t>UN-a</a:t>
            </a:r>
            <a:r>
              <a:rPr lang="hr-HR" sz="1400" dirty="0" smtClean="0">
                <a:latin typeface="Century Schoolbook" pitchFamily="18" charset="0"/>
              </a:rPr>
              <a:t> </a:t>
            </a:r>
            <a:r>
              <a:rPr lang="hr-HR" sz="1400" dirty="0" err="1" smtClean="0">
                <a:latin typeface="Century Schoolbook" pitchFamily="18" charset="0"/>
              </a:rPr>
              <a:t>Kofi</a:t>
            </a:r>
            <a:r>
              <a:rPr lang="hr-HR" sz="1400" dirty="0" smtClean="0">
                <a:latin typeface="Century Schoolbook" pitchFamily="18" charset="0"/>
              </a:rPr>
              <a:t> </a:t>
            </a:r>
            <a:r>
              <a:rPr lang="hr-HR" sz="1400" dirty="0" err="1" smtClean="0">
                <a:latin typeface="Century Schoolbook" pitchFamily="18" charset="0"/>
              </a:rPr>
              <a:t>Annan</a:t>
            </a:r>
            <a:r>
              <a:rPr lang="hr-HR" sz="1400" dirty="0" smtClean="0">
                <a:latin typeface="Century Schoolbook" pitchFamily="18" charset="0"/>
              </a:rPr>
              <a:t>, 27. siječnja 2006.</a:t>
            </a:r>
          </a:p>
        </p:txBody>
      </p:sp>
      <p:pic>
        <p:nvPicPr>
          <p:cNvPr id="1026" name="Picture 2" descr="http://www.ibtauris.com/Highlights/H/~/media/Images/Book%20Covers/Highlights/Holocaust%20Memorial%20Day/holocaust-memorial-day.ashx?w=620&amp;h=168&amp;a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3108" y="4000504"/>
            <a:ext cx="6650121" cy="1986156"/>
          </a:xfrm>
          <a:prstGeom prst="rect">
            <a:avLst/>
          </a:prstGeom>
          <a:noFill/>
        </p:spPr>
      </p:pic>
      <p:pic>
        <p:nvPicPr>
          <p:cNvPr id="4" name="Picture 4" descr="https://therightwaygu.files.wordpress.com/2015/01/holocaust_twit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86124"/>
            <a:ext cx="4929222" cy="2464611"/>
          </a:xfrm>
          <a:prstGeom prst="snip2DiagRect">
            <a:avLst>
              <a:gd name="adj1" fmla="val 1460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niOkvir 4"/>
          <p:cNvSpPr txBox="1"/>
          <p:nvPr/>
        </p:nvSpPr>
        <p:spPr>
          <a:xfrm>
            <a:off x="6286512" y="6429396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Jovanka </a:t>
            </a:r>
            <a:r>
              <a:rPr lang="hr-HR" sz="1400" dirty="0" err="1" smtClean="0">
                <a:latin typeface="Century Schoolbook" pitchFamily="18" charset="0"/>
              </a:rPr>
              <a:t>Pap</a:t>
            </a:r>
            <a:r>
              <a:rPr lang="hr-HR" sz="1400" dirty="0" smtClean="0">
                <a:latin typeface="Century Schoolbook" pitchFamily="18" charset="0"/>
              </a:rPr>
              <a:t>, </a:t>
            </a:r>
            <a:r>
              <a:rPr lang="hr-HR" sz="1400" dirty="0" err="1" smtClean="0">
                <a:latin typeface="Century Schoolbook" pitchFamily="18" charset="0"/>
              </a:rPr>
              <a:t>prof</a:t>
            </a:r>
            <a:r>
              <a:rPr lang="hr-HR" sz="1400" dirty="0" smtClean="0">
                <a:latin typeface="Century Schoolbook" pitchFamily="18" charset="0"/>
              </a:rPr>
              <a:t>. povijesti</a:t>
            </a:r>
            <a:endParaRPr lang="hr-HR" sz="1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entury Schoolbook" pitchFamily="18" charset="0"/>
              </a:rPr>
              <a:t>Što je holokaust?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Pojam holokaust grčkog je podrijetla i izvorno označava žrtvu paljenicu ; kod starih Grka i Rimljana  cijela se spaljena životinja prinosila bogovima i dušama pokojnika, a sličan obred postojao je i kod starih Židova.</a:t>
            </a:r>
          </a:p>
          <a:p>
            <a:r>
              <a:rPr lang="hr-HR" sz="1400" dirty="0" smtClean="0">
                <a:latin typeface="Century Schoolbook" pitchFamily="18" charset="0"/>
              </a:rPr>
              <a:t>Danas se pojam holokaust odnosi na poseban genocid koji se dogodio između 1933. i 1945. godine nad Židovima, pod okriljem nacističke Njemačke i njezinih saveznika . Židovi ga označavaju hebrejskom </a:t>
            </a:r>
            <a:r>
              <a:rPr lang="hr-HR" sz="1400" dirty="0" err="1" smtClean="0">
                <a:latin typeface="Century Schoolbook" pitchFamily="18" charset="0"/>
              </a:rPr>
              <a:t>rječju</a:t>
            </a:r>
            <a:r>
              <a:rPr lang="hr-HR" sz="1400" dirty="0" smtClean="0">
                <a:latin typeface="Century Schoolbook" pitchFamily="18" charset="0"/>
              </a:rPr>
              <a:t> </a:t>
            </a:r>
            <a:r>
              <a:rPr lang="hr-HR" sz="1400" dirty="0" err="1" smtClean="0">
                <a:latin typeface="Century Schoolbook" pitchFamily="18" charset="0"/>
              </a:rPr>
              <a:t>šoa</a:t>
            </a:r>
            <a:r>
              <a:rPr lang="hr-HR" sz="1400" dirty="0" smtClean="0">
                <a:latin typeface="Century Schoolbook" pitchFamily="18" charset="0"/>
              </a:rPr>
              <a:t> (</a:t>
            </a:r>
            <a:r>
              <a:rPr lang="hr-HR" sz="1400" dirty="0" err="1" smtClean="0">
                <a:latin typeface="Century Schoolbook" pitchFamily="18" charset="0"/>
              </a:rPr>
              <a:t>sho</a:t>
            </a:r>
            <a:r>
              <a:rPr lang="hr-HR" sz="1400" dirty="0" smtClean="0">
                <a:latin typeface="Century Schoolbook" pitchFamily="18" charset="0"/>
              </a:rPr>
              <a:t>´ah).</a:t>
            </a:r>
          </a:p>
          <a:p>
            <a:r>
              <a:rPr lang="hr-HR" sz="1400" dirty="0" smtClean="0">
                <a:latin typeface="Century Schoolbook" pitchFamily="18" charset="0"/>
              </a:rPr>
              <a:t>U širem značenju, pojam holokaust</a:t>
            </a:r>
            <a:r>
              <a:rPr lang="vi-VN" sz="1400" dirty="0" smtClean="0">
                <a:latin typeface="Century Schoolbook" pitchFamily="18" charset="0"/>
              </a:rPr>
              <a:t> obuhvaća također i genocid nad </a:t>
            </a:r>
            <a:r>
              <a:rPr lang="hr-HR" sz="1400" dirty="0" smtClean="0">
                <a:latin typeface="Century Schoolbook" pitchFamily="18" charset="0"/>
              </a:rPr>
              <a:t>drugim skupinama koje je nacistički režim smatrao neprihvatljivim te ih je sustavno progonio i uništavao (</a:t>
            </a:r>
            <a:r>
              <a:rPr lang="vi-VN" sz="1400" dirty="0" smtClean="0">
                <a:latin typeface="Century Schoolbook" pitchFamily="18" charset="0"/>
              </a:rPr>
              <a:t>Romi, homoseksual</a:t>
            </a:r>
            <a:r>
              <a:rPr lang="hr-HR" sz="1400" dirty="0" err="1" smtClean="0">
                <a:latin typeface="Century Schoolbook" pitchFamily="18" charset="0"/>
              </a:rPr>
              <a:t>ci</a:t>
            </a:r>
            <a:r>
              <a:rPr lang="vi-VN" sz="1400" dirty="0" smtClean="0">
                <a:latin typeface="Century Schoolbook" pitchFamily="18" charset="0"/>
              </a:rPr>
              <a:t>, </a:t>
            </a:r>
            <a:r>
              <a:rPr lang="hr-HR" sz="1400" dirty="0" smtClean="0">
                <a:latin typeface="Century Schoolbook" pitchFamily="18" charset="0"/>
              </a:rPr>
              <a:t>mentalno oboljele i retardirane osobe</a:t>
            </a:r>
            <a:r>
              <a:rPr lang="vi-VN" sz="1400" dirty="0" smtClean="0">
                <a:latin typeface="Century Schoolbook" pitchFamily="18" charset="0"/>
              </a:rPr>
              <a:t>, politički protivni</a:t>
            </a:r>
            <a:r>
              <a:rPr lang="hr-HR" sz="1400" dirty="0" err="1" smtClean="0">
                <a:latin typeface="Century Schoolbook" pitchFamily="18" charset="0"/>
              </a:rPr>
              <a:t>ci</a:t>
            </a:r>
            <a:r>
              <a:rPr lang="vi-VN" sz="1400" dirty="0" smtClean="0">
                <a:latin typeface="Century Schoolbook" pitchFamily="18" charset="0"/>
              </a:rPr>
              <a:t>,  Jehov</a:t>
            </a:r>
            <a:r>
              <a:rPr lang="hr-HR" sz="1400" dirty="0" smtClean="0">
                <a:latin typeface="Century Schoolbook" pitchFamily="18" charset="0"/>
              </a:rPr>
              <a:t>i</a:t>
            </a:r>
            <a:r>
              <a:rPr lang="vi-VN" sz="1400" dirty="0" smtClean="0">
                <a:latin typeface="Century Schoolbook" pitchFamily="18" charset="0"/>
              </a:rPr>
              <a:t>ni</a:t>
            </a:r>
            <a:r>
              <a:rPr lang="hr-HR" sz="1400" dirty="0" smtClean="0">
                <a:latin typeface="Century Schoolbook" pitchFamily="18" charset="0"/>
              </a:rPr>
              <a:t> </a:t>
            </a:r>
            <a:r>
              <a:rPr lang="vi-VN" sz="1400" dirty="0" smtClean="0">
                <a:latin typeface="Century Schoolbook" pitchFamily="18" charset="0"/>
              </a:rPr>
              <a:t>svjedo</a:t>
            </a:r>
            <a:r>
              <a:rPr lang="hr-HR" sz="1400" dirty="0" err="1" smtClean="0">
                <a:latin typeface="Century Schoolbook" pitchFamily="18" charset="0"/>
              </a:rPr>
              <a:t>ci</a:t>
            </a:r>
            <a:r>
              <a:rPr lang="vi-VN" sz="1400" dirty="0" smtClean="0">
                <a:latin typeface="Century Schoolbook" pitchFamily="18" charset="0"/>
              </a:rPr>
              <a:t> itd</a:t>
            </a:r>
            <a:r>
              <a:rPr lang="hr-HR" sz="1400" dirty="0" smtClean="0">
                <a:latin typeface="Century Schoolbook" pitchFamily="18" charset="0"/>
              </a:rPr>
              <a:t>).</a:t>
            </a:r>
            <a:endParaRPr lang="hr-HR" sz="1400" dirty="0">
              <a:latin typeface="Century Schoolbook" pitchFamily="18" charset="0"/>
            </a:endParaRPr>
          </a:p>
        </p:txBody>
      </p:sp>
      <p:pic>
        <p:nvPicPr>
          <p:cNvPr id="4" name="Picture 4" descr="http://isurvived.org/Pictures_iSurvived-5/HolocaustRemembranceSoa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643314"/>
            <a:ext cx="5388695" cy="2686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entury Schoolbook" pitchFamily="18" charset="0"/>
              </a:rPr>
              <a:t>Antisemitizam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214842"/>
          </a:xfrm>
        </p:spPr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Holokaust je </a:t>
            </a:r>
            <a:r>
              <a:rPr lang="hr-HR" sz="1400" dirty="0" err="1" smtClean="0">
                <a:latin typeface="Century Schoolbook" pitchFamily="18" charset="0"/>
              </a:rPr>
              <a:t>utemljen</a:t>
            </a:r>
            <a:r>
              <a:rPr lang="hr-HR" sz="1400" dirty="0" smtClean="0">
                <a:latin typeface="Century Schoolbook" pitchFamily="18" charset="0"/>
              </a:rPr>
              <a:t> na antisemitizmu</a:t>
            </a:r>
            <a:r>
              <a:rPr lang="hr-HR" sz="1400" dirty="0">
                <a:latin typeface="Century Schoolbook" pitchFamily="18" charset="0"/>
              </a:rPr>
              <a:t> </a:t>
            </a:r>
            <a:r>
              <a:rPr lang="hr-HR" sz="1400" dirty="0" smtClean="0">
                <a:latin typeface="Century Schoolbook" pitchFamily="18" charset="0"/>
              </a:rPr>
              <a:t> (neprijateljski osjećaji  i mržnja prema Židovima) .</a:t>
            </a:r>
          </a:p>
          <a:p>
            <a:r>
              <a:rPr lang="hr-HR" sz="1400" dirty="0" smtClean="0">
                <a:latin typeface="Century Schoolbook" pitchFamily="18" charset="0"/>
              </a:rPr>
              <a:t>Tri su glavna oblika antisemitizma:</a:t>
            </a:r>
          </a:p>
          <a:p>
            <a:pPr lvl="1">
              <a:buFont typeface="Wingdings" pitchFamily="2" charset="2"/>
              <a:buChar char="Ø"/>
            </a:pPr>
            <a:r>
              <a:rPr lang="hr-HR" sz="1400" dirty="0" smtClean="0">
                <a:latin typeface="Century Schoolbook" pitchFamily="18" charset="0"/>
              </a:rPr>
              <a:t>klasični </a:t>
            </a:r>
            <a:r>
              <a:rPr lang="hr-HR" sz="1400" dirty="0" smtClean="0">
                <a:latin typeface="Century Schoolbook" pitchFamily="18" charset="0"/>
                <a:sym typeface="Wingdings" pitchFamily="2" charset="2"/>
              </a:rPr>
              <a:t> u antičko doba bio je izraz vjerske netolerancije poganskih naroda prema Židovima</a:t>
            </a:r>
            <a:endParaRPr lang="hr-HR" sz="1400" dirty="0" smtClean="0">
              <a:latin typeface="Century Schoolbook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hr-HR" sz="1400" dirty="0" smtClean="0">
                <a:latin typeface="Century Schoolbook" pitchFamily="18" charset="0"/>
              </a:rPr>
              <a:t>kršćanski </a:t>
            </a:r>
            <a:r>
              <a:rPr lang="hr-HR" sz="1400" dirty="0" smtClean="0">
                <a:latin typeface="Century Schoolbook" pitchFamily="18" charset="0"/>
                <a:sym typeface="Wingdings" pitchFamily="2" charset="2"/>
              </a:rPr>
              <a:t>u srednjem vijeku  temeljio se na kršćanskoj ideji o židovskoj krivnji za Isusovu smrt</a:t>
            </a:r>
            <a:endParaRPr lang="hr-HR" sz="1400" dirty="0" smtClean="0">
              <a:latin typeface="Century Schoolbook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hr-HR" sz="1400" dirty="0" smtClean="0">
                <a:latin typeface="Century Schoolbook" pitchFamily="18" charset="0"/>
              </a:rPr>
              <a:t>moderni </a:t>
            </a:r>
            <a:r>
              <a:rPr lang="hr-HR" sz="1400" dirty="0" smtClean="0">
                <a:latin typeface="Century Schoolbook" pitchFamily="18" charset="0"/>
                <a:sym typeface="Wingdings" pitchFamily="2" charset="2"/>
              </a:rPr>
              <a:t> nema religijske nego rasne korijene i temelji se na uvjerenju o inferiornosti židovske rase.</a:t>
            </a:r>
            <a:endParaRPr lang="hr-HR" sz="1400" dirty="0" smtClean="0">
              <a:latin typeface="Century Schoolbook" pitchFamily="18" charset="0"/>
            </a:endParaRPr>
          </a:p>
          <a:p>
            <a:r>
              <a:rPr lang="hr-HR" sz="1400" dirty="0" smtClean="0">
                <a:latin typeface="Century Schoolbook" pitchFamily="18" charset="0"/>
              </a:rPr>
              <a:t>Svaki antisemitizam uvijek je polazio od različitosti Židova kao manjine u odnosu na većinu u okolini u kojoj žive.</a:t>
            </a:r>
            <a:endParaRPr lang="hr-HR" sz="1400" dirty="0">
              <a:latin typeface="Century Schoolbook" pitchFamily="18" charset="0"/>
            </a:endParaRPr>
          </a:p>
        </p:txBody>
      </p:sp>
      <p:sp>
        <p:nvSpPr>
          <p:cNvPr id="23554" name="AutoShape 2" descr="https://s-media-cache-ak0.pinimg.com/236x/15/73/fd/1573fdf7a767a50673febc47b882a74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3556" name="Picture 4" descr="https://s-media-cache-ak0.pinimg.com/236x/15/73/fd/1573fdf7a767a50673febc47b882a7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786190"/>
            <a:ext cx="1600198" cy="2812469"/>
          </a:xfrm>
          <a:prstGeom prst="rect">
            <a:avLst/>
          </a:prstGeom>
          <a:noFill/>
        </p:spPr>
      </p:pic>
      <p:pic>
        <p:nvPicPr>
          <p:cNvPr id="23558" name="Picture 6" descr="https://s-media-cache-ak0.pinimg.com/236x/2d/f2/2a/2df22a53fff39f46257084b589a24d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57628"/>
            <a:ext cx="2247900" cy="2790825"/>
          </a:xfrm>
          <a:prstGeom prst="rect">
            <a:avLst/>
          </a:prstGeom>
          <a:noFill/>
        </p:spPr>
      </p:pic>
      <p:pic>
        <p:nvPicPr>
          <p:cNvPr id="23560" name="Picture 8" descr="http://inkandvoice.com/wp-content/uploads/2013/01/Antisemetic-poster-214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786190"/>
            <a:ext cx="20383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entury Schoolbook" pitchFamily="18" charset="0"/>
              </a:rPr>
              <a:t>Moderni antisemitizam u Njemačkoj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Postojeće antisemitske rasne teorije u Njemačkoj razvile su se 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nakon Prvoga svjetskog rata. Židovi su smatrani jednima od 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krivaca za poraz Njemačke u ratu. Nezadovoljstvo teškim uvjetima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Versajskog mira i siromaštvo pogodovali su širenju antisemitizma.</a:t>
            </a:r>
          </a:p>
          <a:p>
            <a:pPr>
              <a:buNone/>
            </a:pPr>
            <a:endParaRPr lang="hr-HR" sz="1400" dirty="0" smtClean="0">
              <a:latin typeface="Century Schoolbook" pitchFamily="18" charset="0"/>
            </a:endParaRPr>
          </a:p>
          <a:p>
            <a:r>
              <a:rPr lang="hr-HR" sz="1400" dirty="0" smtClean="0">
                <a:latin typeface="Century Schoolbook" pitchFamily="18" charset="0"/>
              </a:rPr>
              <a:t>Velika gospodarska kriza izravno je utjecala na dolazak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 na vlast Nacističke stranke koja je jasno u svom programu 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 zagovarala rasnu teoriju o superiornosti arijske rase koja se ne smije</a:t>
            </a:r>
          </a:p>
          <a:p>
            <a:pPr>
              <a:buNone/>
            </a:pPr>
            <a:r>
              <a:rPr lang="hr-HR" sz="1400" dirty="0" smtClean="0">
                <a:latin typeface="Century Schoolbook" pitchFamily="18" charset="0"/>
              </a:rPr>
              <a:t>        miješati s drugima, osobito Židovima.</a:t>
            </a:r>
          </a:p>
          <a:p>
            <a:pPr>
              <a:buNone/>
            </a:pPr>
            <a:endParaRPr lang="hr-HR" sz="1400" dirty="0" smtClean="0">
              <a:latin typeface="Century Schoolbook" pitchFamily="18" charset="0"/>
            </a:endParaRPr>
          </a:p>
          <a:p>
            <a:r>
              <a:rPr lang="hr-HR" sz="1400" dirty="0" smtClean="0">
                <a:latin typeface="Century Schoolbook" pitchFamily="18" charset="0"/>
              </a:rPr>
              <a:t> Rasizam i antisemitizam postali su službenom politikom nacističkog Trećeg </a:t>
            </a:r>
            <a:r>
              <a:rPr lang="hr-HR" sz="1400" dirty="0" err="1" smtClean="0">
                <a:latin typeface="Century Schoolbook" pitchFamily="18" charset="0"/>
              </a:rPr>
              <a:t>Reicha</a:t>
            </a:r>
            <a:r>
              <a:rPr lang="hr-HR" sz="1400" dirty="0" smtClean="0">
                <a:latin typeface="Century Schoolbook" pitchFamily="18" charset="0"/>
              </a:rPr>
              <a:t>.</a:t>
            </a:r>
          </a:p>
          <a:p>
            <a:endParaRPr lang="hr-HR" sz="1400" dirty="0" smtClean="0">
              <a:latin typeface="Century Schoolbook" pitchFamily="18" charset="0"/>
            </a:endParaRPr>
          </a:p>
        </p:txBody>
      </p:sp>
      <p:pic>
        <p:nvPicPr>
          <p:cNvPr id="5" name="Slika 4" descr="10-biggest-li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357298"/>
            <a:ext cx="1943113" cy="2428892"/>
          </a:xfrm>
          <a:prstGeom prst="rect">
            <a:avLst/>
          </a:prstGeom>
        </p:spPr>
      </p:pic>
      <p:pic>
        <p:nvPicPr>
          <p:cNvPr id="22532" name="Picture 4" descr="http://povijest.net/wp-content/uploads/2011/10/hit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500570"/>
            <a:ext cx="4762492" cy="202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entury Schoolbook" pitchFamily="18" charset="0"/>
              </a:rPr>
              <a:t>Nacizam na vlasti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Pritisci na Židove počinju odmah po dolasku nacista na vlast. </a:t>
            </a:r>
          </a:p>
          <a:p>
            <a:endParaRPr lang="hr-HR" sz="1400" dirty="0" smtClean="0">
              <a:latin typeface="Century Schoolbook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r-HR" sz="1400" dirty="0" smtClean="0">
                <a:latin typeface="Century Schoolbook" pitchFamily="18" charset="0"/>
              </a:rPr>
              <a:t> Potiskuju se  iz javnog života, gube posao u  državnim i </a:t>
            </a:r>
          </a:p>
          <a:p>
            <a:pPr lvl="1">
              <a:buNone/>
            </a:pPr>
            <a:r>
              <a:rPr lang="hr-HR" sz="1400" dirty="0" smtClean="0">
                <a:latin typeface="Century Schoolbook" pitchFamily="18" charset="0"/>
              </a:rPr>
              <a:t>       javnim službama  (među ostalima i Albert Einstein, </a:t>
            </a:r>
          </a:p>
          <a:p>
            <a:pPr lvl="1">
              <a:buNone/>
            </a:pPr>
            <a:r>
              <a:rPr lang="hr-HR" sz="1400" dirty="0" smtClean="0">
                <a:latin typeface="Century Schoolbook" pitchFamily="18" charset="0"/>
              </a:rPr>
              <a:t>       koji napušta Njemačku).</a:t>
            </a:r>
          </a:p>
          <a:p>
            <a:pPr lvl="1">
              <a:buFont typeface="Arial" pitchFamily="34" charset="0"/>
              <a:buChar char="•"/>
            </a:pPr>
            <a:endParaRPr lang="hr-HR" sz="1400" dirty="0" smtClean="0">
              <a:latin typeface="Century Schoolbook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r-HR" sz="1400" dirty="0" smtClean="0">
                <a:latin typeface="Century Schoolbook" pitchFamily="18" charset="0"/>
              </a:rPr>
              <a:t> Organizirano se bojkotiraju židovske trgovine, restorani…</a:t>
            </a:r>
            <a:r>
              <a:rPr lang="hr-HR" sz="1400" dirty="0" smtClean="0">
                <a:latin typeface="Century Schoolbook" pitchFamily="18" charset="0"/>
                <a:sym typeface="Wingdings" pitchFamily="2" charset="2"/>
              </a:rPr>
              <a:t></a:t>
            </a:r>
          </a:p>
          <a:p>
            <a:pPr lvl="1">
              <a:buNone/>
            </a:pPr>
            <a:r>
              <a:rPr lang="hr-HR" sz="1400" dirty="0" smtClean="0">
                <a:latin typeface="Century Schoolbook" pitchFamily="18" charset="0"/>
                <a:sym typeface="Wingdings" pitchFamily="2" charset="2"/>
              </a:rPr>
              <a:t>        ostavši bez sredstava za život brojni Židovi napuštaju Njemačku.</a:t>
            </a:r>
          </a:p>
          <a:p>
            <a:pPr lvl="1">
              <a:buFont typeface="Arial" pitchFamily="34" charset="0"/>
              <a:buChar char="•"/>
            </a:pPr>
            <a:endParaRPr lang="hr-HR" sz="1400" dirty="0" smtClean="0">
              <a:latin typeface="Century Schoolbook" pitchFamily="18" charset="0"/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hr-HR" sz="1400" dirty="0" smtClean="0">
                <a:latin typeface="Century Schoolbook" pitchFamily="18" charset="0"/>
                <a:sym typeface="Wingdings" pitchFamily="2" charset="2"/>
              </a:rPr>
              <a:t> Sve učestalija je i fizičko nasilje nad Židovima; u pojedinim njemačkim selima protjeruje se židovsko stanovništvo .</a:t>
            </a:r>
            <a:endParaRPr lang="hr-HR" sz="1400" dirty="0" smtClean="0">
              <a:latin typeface="Century Schoolbook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hr-HR" sz="1400" dirty="0" smtClean="0">
              <a:latin typeface="Century Schoolbook" pitchFamily="18" charset="0"/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hr-HR" sz="1500" dirty="0" smtClean="0">
                <a:latin typeface="Century Schoolbook" pitchFamily="18" charset="0"/>
                <a:sym typeface="Wingdings" pitchFamily="2" charset="2"/>
              </a:rPr>
              <a:t>  </a:t>
            </a:r>
            <a:endParaRPr lang="hr-HR" sz="1500" dirty="0" smtClean="0">
              <a:latin typeface="Century Schoolbook" pitchFamily="18" charset="0"/>
            </a:endParaRPr>
          </a:p>
          <a:p>
            <a:pPr lvl="1">
              <a:buNone/>
            </a:pPr>
            <a:endParaRPr lang="hr-HR" sz="1400" dirty="0" smtClean="0">
              <a:latin typeface="Century Schoolbook" pitchFamily="18" charset="0"/>
            </a:endParaRPr>
          </a:p>
          <a:p>
            <a:pPr lvl="1">
              <a:buNone/>
            </a:pPr>
            <a:endParaRPr lang="hr-HR" sz="1400" dirty="0" smtClean="0">
              <a:latin typeface="Century Schoolbook" pitchFamily="18" charset="0"/>
            </a:endParaRPr>
          </a:p>
          <a:p>
            <a:pPr lvl="1">
              <a:buNone/>
            </a:pPr>
            <a:endParaRPr lang="hr-HR" sz="1400" dirty="0" smtClean="0">
              <a:latin typeface="Century Schoolbook" pitchFamily="18" charset="0"/>
            </a:endParaRPr>
          </a:p>
          <a:p>
            <a:pPr lvl="1">
              <a:buNone/>
            </a:pPr>
            <a:endParaRPr lang="hr-HR" sz="1400" dirty="0" smtClean="0">
              <a:latin typeface="Century Schoolbook" pitchFamily="18" charset="0"/>
            </a:endParaRPr>
          </a:p>
          <a:p>
            <a:pPr lvl="1">
              <a:buNone/>
            </a:pPr>
            <a:endParaRPr lang="hr-HR" sz="1400" dirty="0" smtClean="0">
              <a:latin typeface="Century Schoolbook" pitchFamily="18" charset="0"/>
            </a:endParaRPr>
          </a:p>
          <a:p>
            <a:pPr lvl="1">
              <a:buNone/>
            </a:pPr>
            <a:endParaRPr lang="hr-HR" sz="1400" dirty="0" smtClean="0">
              <a:latin typeface="Century Schoolbook" pitchFamily="18" charset="0"/>
            </a:endParaRPr>
          </a:p>
          <a:p>
            <a:pPr lvl="1">
              <a:buNone/>
            </a:pPr>
            <a:endParaRPr lang="hr-HR" sz="1400" dirty="0">
              <a:latin typeface="Century Schoolbook" pitchFamily="18" charset="0"/>
            </a:endParaRPr>
          </a:p>
        </p:txBody>
      </p:sp>
      <p:pic>
        <p:nvPicPr>
          <p:cNvPr id="4" name="Slika 3" descr="einsteins p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9027">
            <a:off x="6074021" y="1234595"/>
            <a:ext cx="2706985" cy="1818192"/>
          </a:xfrm>
          <a:prstGeom prst="rect">
            <a:avLst/>
          </a:prstGeom>
        </p:spPr>
      </p:pic>
      <p:pic>
        <p:nvPicPr>
          <p:cNvPr id="5" name="Slika 4" descr="boyco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429132"/>
            <a:ext cx="3036725" cy="1853667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357686" y="485776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1400" dirty="0" smtClean="0">
                <a:latin typeface="Century Schoolbook" pitchFamily="18" charset="0"/>
              </a:rPr>
              <a:t>  Vodi se  izražena antižidovska propaganda. </a:t>
            </a:r>
          </a:p>
          <a:p>
            <a:pPr>
              <a:buFont typeface="Arial" pitchFamily="34" charset="0"/>
              <a:buChar char="•"/>
            </a:pPr>
            <a:endParaRPr lang="hr-HR" sz="1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err="1" smtClean="0">
                <a:latin typeface="Century Schoolbook" pitchFamily="18" charset="0"/>
              </a:rPr>
              <a:t>Nirnberški</a:t>
            </a:r>
            <a:r>
              <a:rPr lang="hr-HR" sz="2000" dirty="0" smtClean="0">
                <a:latin typeface="Century Schoolbook" pitchFamily="18" charset="0"/>
              </a:rPr>
              <a:t> zakoni 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Godine 1935. u </a:t>
            </a:r>
            <a:r>
              <a:rPr lang="hr-HR" sz="1400" dirty="0" err="1" smtClean="0">
                <a:latin typeface="Century Schoolbook" pitchFamily="18" charset="0"/>
              </a:rPr>
              <a:t>Nürnbergu</a:t>
            </a:r>
            <a:r>
              <a:rPr lang="hr-HR" sz="1400" dirty="0" smtClean="0">
                <a:latin typeface="Century Schoolbook" pitchFamily="18" charset="0"/>
              </a:rPr>
              <a:t> su </a:t>
            </a:r>
            <a:r>
              <a:rPr lang="hr-HR" sz="1400" dirty="0" err="1" smtClean="0">
                <a:latin typeface="Century Schoolbook" pitchFamily="18" charset="0"/>
              </a:rPr>
              <a:t>donešeni</a:t>
            </a:r>
            <a:r>
              <a:rPr lang="hr-HR" sz="1400" dirty="0" smtClean="0">
                <a:latin typeface="Century Schoolbook" pitchFamily="18" charset="0"/>
              </a:rPr>
              <a:t>  zloglasni rasni zakoni kojima je antisemitizam legaliziran. U narednim godinama </a:t>
            </a:r>
            <a:r>
              <a:rPr lang="hr-HR" sz="1400" dirty="0" err="1" smtClean="0">
                <a:latin typeface="Century Schoolbook" pitchFamily="18" charset="0"/>
              </a:rPr>
              <a:t>donešeni</a:t>
            </a:r>
            <a:r>
              <a:rPr lang="hr-HR" sz="1400" dirty="0" smtClean="0">
                <a:latin typeface="Century Schoolbook" pitchFamily="18" charset="0"/>
              </a:rPr>
              <a:t> su i dodatni dekreti kojima su Židovi potpuno stavljeni izvan zakona.</a:t>
            </a:r>
          </a:p>
          <a:p>
            <a:r>
              <a:rPr lang="hr-HR" sz="1400" dirty="0" smtClean="0">
                <a:latin typeface="Century Schoolbook" pitchFamily="18" charset="0"/>
              </a:rPr>
              <a:t>Židovi nisu mogli biti državljani Njemačke i nisu mogli imati građanska i politička prava.</a:t>
            </a:r>
          </a:p>
          <a:p>
            <a:r>
              <a:rPr lang="hr-HR" sz="1400" dirty="0" smtClean="0">
                <a:latin typeface="Century Schoolbook" pitchFamily="18" charset="0"/>
              </a:rPr>
              <a:t>Nisu mogli raditi u državnoj službi.</a:t>
            </a:r>
          </a:p>
          <a:p>
            <a:r>
              <a:rPr lang="hr-HR" sz="1400" dirty="0" smtClean="0">
                <a:latin typeface="Century Schoolbook" pitchFamily="18" charset="0"/>
              </a:rPr>
              <a:t>Nisu smjeli zapošljavati Nijemce </a:t>
            </a:r>
            <a:r>
              <a:rPr lang="hr-HR" sz="1400" dirty="0" smtClean="0">
                <a:latin typeface="Century Schoolbook" pitchFamily="18" charset="0"/>
              </a:rPr>
              <a:t>u svojim kućanstvima niti </a:t>
            </a:r>
            <a:r>
              <a:rPr lang="hr-HR" sz="1400" dirty="0" smtClean="0">
                <a:latin typeface="Century Schoolbook" pitchFamily="18" charset="0"/>
              </a:rPr>
              <a:t>isticati njemačke simbole.</a:t>
            </a:r>
          </a:p>
          <a:p>
            <a:r>
              <a:rPr lang="hr-HR" sz="1400" dirty="0" smtClean="0">
                <a:latin typeface="Century Schoolbook" pitchFamily="18" charset="0"/>
              </a:rPr>
              <a:t>Brakovi između Židova i Nijemaca zabranjeni su, a svi prethodno sklopljeni proglašeni su nevažećim.</a:t>
            </a:r>
          </a:p>
          <a:p>
            <a:r>
              <a:rPr lang="hr-HR" sz="1400" dirty="0" smtClean="0">
                <a:latin typeface="Century Schoolbook" pitchFamily="18" charset="0"/>
              </a:rPr>
              <a:t>U mnogim gradovima onemogućena im je nabavka hrane i lijekova.</a:t>
            </a:r>
          </a:p>
          <a:p>
            <a:r>
              <a:rPr lang="hr-HR" sz="1400" dirty="0" smtClean="0">
                <a:latin typeface="Century Schoolbook" pitchFamily="18" charset="0"/>
              </a:rPr>
              <a:t>Zabranjivan im je ulazak u hotele, trgovine, </a:t>
            </a:r>
            <a:r>
              <a:rPr lang="hr-HR" sz="1400" dirty="0" smtClean="0">
                <a:latin typeface="Century Schoolbook" pitchFamily="18" charset="0"/>
              </a:rPr>
              <a:t> </a:t>
            </a:r>
            <a:r>
              <a:rPr lang="hr-HR" sz="1400" dirty="0" smtClean="0">
                <a:latin typeface="Century Schoolbook" pitchFamily="18" charset="0"/>
              </a:rPr>
              <a:t>neke gradove, čak </a:t>
            </a:r>
            <a:r>
              <a:rPr lang="hr-HR" sz="1400" dirty="0" smtClean="0">
                <a:latin typeface="Century Schoolbook" pitchFamily="18" charset="0"/>
              </a:rPr>
              <a:t>šume </a:t>
            </a:r>
            <a:r>
              <a:rPr lang="hr-HR" sz="1400" dirty="0" smtClean="0">
                <a:latin typeface="Century Schoolbook" pitchFamily="18" charset="0"/>
              </a:rPr>
              <a:t>i parkove.</a:t>
            </a:r>
            <a:endParaRPr lang="hr-HR" sz="1400" dirty="0">
              <a:latin typeface="Century Schoolbook" pitchFamily="18" charset="0"/>
            </a:endParaRPr>
          </a:p>
        </p:txBody>
      </p:sp>
      <p:pic>
        <p:nvPicPr>
          <p:cNvPr id="20482" name="Picture 2" descr="http://www.nachunbekanntabgewandert.de/images/dokumente/juden_freimann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143380"/>
            <a:ext cx="3272176" cy="2519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4" name="Picture 4" descr="http://www.gelsenzentrum.de/zeitgeist_praxisschild%20_berufsverb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5" y="4214818"/>
            <a:ext cx="3664437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entury Schoolbook" pitchFamily="18" charset="0"/>
              </a:rPr>
              <a:t>Kristalna noć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Pojačano nasilje nad Židovima doživjelo je vrhunac u noći s 9. na 10. 11.1938.godine, </a:t>
            </a:r>
            <a:r>
              <a:rPr lang="hr-HR" sz="1400" dirty="0" err="1" smtClean="0">
                <a:latin typeface="Century Schoolbook" pitchFamily="18" charset="0"/>
              </a:rPr>
              <a:t>tzv</a:t>
            </a:r>
            <a:r>
              <a:rPr lang="hr-HR" sz="1400" dirty="0" smtClean="0">
                <a:latin typeface="Century Schoolbook" pitchFamily="18" charset="0"/>
              </a:rPr>
              <a:t>. Kristalnoj noći. </a:t>
            </a:r>
          </a:p>
          <a:p>
            <a:r>
              <a:rPr lang="hr-HR" sz="1400" dirty="0" smtClean="0">
                <a:latin typeface="Century Schoolbook" pitchFamily="18" charset="0"/>
              </a:rPr>
              <a:t>Diljem Njemačke izbili su neredi usmjereni protiv Židova, izazvani atentatom koji je židovski izbjeglica iz Njemačke izveo na dužnosnika njemačke ambasade u Parizu.</a:t>
            </a:r>
          </a:p>
          <a:p>
            <a:r>
              <a:rPr lang="hr-HR" sz="1400" dirty="0" smtClean="0">
                <a:latin typeface="Century Schoolbook" pitchFamily="18" charset="0"/>
              </a:rPr>
              <a:t>Zapaljene su sinagoge, razbijene i opljačkane brojne židovske trgovine. Zbog razbijenog stakla na brojnim izlozima ovaj događaj nazvan je Kristalna noć.</a:t>
            </a:r>
          </a:p>
          <a:p>
            <a:r>
              <a:rPr lang="hr-HR" sz="1400" dirty="0" smtClean="0">
                <a:latin typeface="Century Schoolbook" pitchFamily="18" charset="0"/>
              </a:rPr>
              <a:t>Više desetaka Židova je ubijeno, a njih oko dvjesto tisuća odvedeno je u koncentracijske logore.</a:t>
            </a:r>
          </a:p>
          <a:p>
            <a:r>
              <a:rPr lang="hr-HR" sz="1400" dirty="0" smtClean="0">
                <a:latin typeface="Century Schoolbook" pitchFamily="18" charset="0"/>
              </a:rPr>
              <a:t>Kako se približavao rat nacisti su sve učestalije govorili o rješenju židovskog pitanja u smislu “čišćenja” Njemačke od </a:t>
            </a:r>
            <a:r>
              <a:rPr lang="hr-HR" sz="1400" dirty="0" smtClean="0">
                <a:latin typeface="Century Schoolbook" pitchFamily="18" charset="0"/>
              </a:rPr>
              <a:t>Židova.</a:t>
            </a:r>
            <a:endParaRPr lang="hr-HR" sz="1400" dirty="0">
              <a:latin typeface="Century Schoolbook" pitchFamily="18" charset="0"/>
            </a:endParaRPr>
          </a:p>
        </p:txBody>
      </p:sp>
      <p:pic>
        <p:nvPicPr>
          <p:cNvPr id="19458" name="Picture 2" descr="http://www.jobeograd.org/files/images/Kristal-radn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929066"/>
            <a:ext cx="3286148" cy="2643524"/>
          </a:xfrm>
          <a:prstGeom prst="rect">
            <a:avLst/>
          </a:prstGeom>
          <a:noFill/>
        </p:spPr>
      </p:pic>
      <p:pic>
        <p:nvPicPr>
          <p:cNvPr id="19460" name="Picture 4" descr="http://www.e-novine.com/thumbnail.php?file=fotogalerija/svet/kristallnacht/Kristall_01_ga_125262688.jpg&amp;size=article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429132"/>
            <a:ext cx="302895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entury Schoolbook" pitchFamily="18" charset="0"/>
              </a:rPr>
              <a:t>Holokaust – prva faza</a:t>
            </a:r>
            <a:endParaRPr lang="hr-HR" sz="2000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400" dirty="0" smtClean="0">
                <a:latin typeface="Century Schoolbook" pitchFamily="18" charset="0"/>
              </a:rPr>
              <a:t>Njemačkim osvajanjem Poljske  veliki broj Židova našao se u sklopu Trećeg </a:t>
            </a:r>
            <a:r>
              <a:rPr lang="hr-HR" sz="1400" dirty="0" err="1" smtClean="0">
                <a:latin typeface="Century Schoolbook" pitchFamily="18" charset="0"/>
              </a:rPr>
              <a:t>Reicha</a:t>
            </a:r>
            <a:r>
              <a:rPr lang="hr-HR" sz="1400" dirty="0" smtClean="0">
                <a:latin typeface="Century Schoolbook" pitchFamily="18" charset="0"/>
              </a:rPr>
              <a:t>, a samim tim  započela je i nova faza u “rješavanju židovskog pitanja”.</a:t>
            </a:r>
          </a:p>
          <a:p>
            <a:r>
              <a:rPr lang="hr-HR" sz="1400" dirty="0" smtClean="0">
                <a:latin typeface="Century Schoolbook" pitchFamily="18" charset="0"/>
              </a:rPr>
              <a:t>Provodi se “getoizacija” Židova; židovsko se stanovništvo preseljava i koncentrira u određena područja i dijelove gradova kako bi se lakše kontroliralo.  Život u getu bio je iznimno težak.</a:t>
            </a:r>
          </a:p>
          <a:p>
            <a:r>
              <a:rPr lang="hr-HR" sz="1400" dirty="0" smtClean="0">
                <a:latin typeface="Century Schoolbook" pitchFamily="18" charset="0"/>
              </a:rPr>
              <a:t>Nakon pobune 1943.godine varšavski je geto sravnjen sa zemljom, a preživjeli  su zatvorenici odvedeni u logore smrti.</a:t>
            </a:r>
            <a:endParaRPr lang="hr-HR" sz="1400" dirty="0">
              <a:latin typeface="Century Schoolbook" pitchFamily="18" charset="0"/>
            </a:endParaRPr>
          </a:p>
        </p:txBody>
      </p:sp>
      <p:pic>
        <p:nvPicPr>
          <p:cNvPr id="4" name="Picture 5" descr="warsaw-upris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643314"/>
            <a:ext cx="3692988" cy="2668169"/>
          </a:xfrm>
          <a:prstGeom prst="rect">
            <a:avLst/>
          </a:prstGeom>
          <a:noFill/>
        </p:spPr>
      </p:pic>
      <p:pic>
        <p:nvPicPr>
          <p:cNvPr id="16386" name="Picture 2" descr="http://img.aktualne.centrum.cz/386/99/3869918-varsavske-ghet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714752"/>
            <a:ext cx="3284838" cy="2466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1460</Words>
  <Application>Microsoft Office PowerPoint</Application>
  <PresentationFormat>Prikaz na zaslonu (4:3)</PresentationFormat>
  <Paragraphs>156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Office tema</vt:lpstr>
      <vt:lpstr>OŠ Zamet, Rijeka  27. siječnja Dan sjećanja na holokaust</vt:lpstr>
      <vt:lpstr>  Dan sjećanja na holokaust</vt:lpstr>
      <vt:lpstr>Što je holokaust?</vt:lpstr>
      <vt:lpstr>Antisemitizam</vt:lpstr>
      <vt:lpstr>Moderni antisemitizam u Njemačkoj</vt:lpstr>
      <vt:lpstr>Nacizam na vlasti</vt:lpstr>
      <vt:lpstr>Nirnberški zakoni </vt:lpstr>
      <vt:lpstr>Kristalna noć</vt:lpstr>
      <vt:lpstr>Holokaust – prva faza</vt:lpstr>
      <vt:lpstr>Masovna ubojstva</vt:lpstr>
      <vt:lpstr>Konačno rješenje</vt:lpstr>
      <vt:lpstr>Koncentracijski logori </vt:lpstr>
      <vt:lpstr>Logori smrti </vt:lpstr>
      <vt:lpstr>Život u logorima</vt:lpstr>
      <vt:lpstr>Slajd 15</vt:lpstr>
      <vt:lpstr>“Uništenje dokaza”</vt:lpstr>
      <vt:lpstr>Auschwitz</vt:lpstr>
      <vt:lpstr>Slajd 18</vt:lpstr>
      <vt:lpstr>Oslobođanje Auschwitza</vt:lpstr>
      <vt:lpstr>Nezavisna Država Hrvatska </vt:lpstr>
      <vt:lpstr>Židovi u Rijeci</vt:lpstr>
      <vt:lpstr>Posljedice</vt:lpstr>
      <vt:lpstr>I zato…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27. siječnja Dan sjećanja na Holokaust</dc:title>
  <dc:creator>Papovi</dc:creator>
  <cp:lastModifiedBy>Papovi</cp:lastModifiedBy>
  <cp:revision>92</cp:revision>
  <dcterms:created xsi:type="dcterms:W3CDTF">2016-01-23T15:38:38Z</dcterms:created>
  <dcterms:modified xsi:type="dcterms:W3CDTF">2016-01-25T16:23:18Z</dcterms:modified>
</cp:coreProperties>
</file>